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2" r:id="rId3"/>
    <p:sldId id="286" r:id="rId4"/>
    <p:sldId id="296" r:id="rId5"/>
    <p:sldId id="334" r:id="rId6"/>
    <p:sldId id="333" r:id="rId7"/>
    <p:sldId id="305" r:id="rId8"/>
    <p:sldId id="335" r:id="rId9"/>
    <p:sldId id="285" r:id="rId10"/>
  </p:sldIdLst>
  <p:sldSz cx="12192000" cy="6858000"/>
  <p:notesSz cx="7315200" cy="9601200"/>
  <p:defaultTextStyle>
    <a:defPPr>
      <a:defRPr lang="es-A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CE6EED-A74C-45D4-B635-8FF2EF02075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9132E59-B5B4-4C07-A48F-ED90175006C6}">
      <dgm:prSet phldrT="[Texto]"/>
      <dgm:spPr/>
      <dgm:t>
        <a:bodyPr/>
        <a:lstStyle/>
        <a:p>
          <a:r>
            <a:rPr lang="es-ES" dirty="0" smtClean="0"/>
            <a:t>Gestión del Expediente</a:t>
          </a:r>
          <a:endParaRPr lang="es-ES" dirty="0"/>
        </a:p>
      </dgm:t>
    </dgm:pt>
    <dgm:pt modelId="{B04ED117-C9D8-433D-BF82-3B64FBBB6C03}" type="parTrans" cxnId="{1FCA73BF-D0A0-4B70-A4B0-D582CF1DB665}">
      <dgm:prSet/>
      <dgm:spPr/>
      <dgm:t>
        <a:bodyPr/>
        <a:lstStyle/>
        <a:p>
          <a:endParaRPr lang="es-ES"/>
        </a:p>
      </dgm:t>
    </dgm:pt>
    <dgm:pt modelId="{870E1F77-27FE-4379-9065-CD5DE25FF382}" type="sibTrans" cxnId="{1FCA73BF-D0A0-4B70-A4B0-D582CF1DB665}">
      <dgm:prSet/>
      <dgm:spPr/>
      <dgm:t>
        <a:bodyPr/>
        <a:lstStyle/>
        <a:p>
          <a:endParaRPr lang="es-ES"/>
        </a:p>
      </dgm:t>
    </dgm:pt>
    <dgm:pt modelId="{29DEAC74-4BE8-46F5-9165-3917E63DDCAF}">
      <dgm:prSet phldrT="[Texto]"/>
      <dgm:spPr/>
      <dgm:t>
        <a:bodyPr/>
        <a:lstStyle/>
        <a:p>
          <a:r>
            <a:rPr lang="es-ES" dirty="0" smtClean="0"/>
            <a:t>Carga en Sistema SIU </a:t>
          </a:r>
          <a:r>
            <a:rPr lang="es-ES" dirty="0" err="1" smtClean="0"/>
            <a:t>SIPEs</a:t>
          </a:r>
          <a:endParaRPr lang="es-ES" dirty="0"/>
        </a:p>
      </dgm:t>
    </dgm:pt>
    <dgm:pt modelId="{05F39A16-B423-4788-A695-9FC6F0033E61}" type="parTrans" cxnId="{4053C911-3807-44A2-AA51-9A0566853DAC}">
      <dgm:prSet/>
      <dgm:spPr/>
      <dgm:t>
        <a:bodyPr/>
        <a:lstStyle/>
        <a:p>
          <a:endParaRPr lang="es-ES"/>
        </a:p>
      </dgm:t>
    </dgm:pt>
    <dgm:pt modelId="{EB8F7540-EE5A-4139-8F8B-490A4E43EECC}" type="sibTrans" cxnId="{4053C911-3807-44A2-AA51-9A0566853DAC}">
      <dgm:prSet/>
      <dgm:spPr/>
      <dgm:t>
        <a:bodyPr/>
        <a:lstStyle/>
        <a:p>
          <a:endParaRPr lang="es-ES"/>
        </a:p>
      </dgm:t>
    </dgm:pt>
    <dgm:pt modelId="{CD0F8C1E-A01E-4A2E-872F-0FF1F2B5EF08}">
      <dgm:prSet phldrT="[Texto]"/>
      <dgm:spPr/>
      <dgm:t>
        <a:bodyPr/>
        <a:lstStyle/>
        <a:p>
          <a:r>
            <a:rPr lang="es-ES" dirty="0" smtClean="0"/>
            <a:t>Tramitación Interna</a:t>
          </a:r>
          <a:endParaRPr lang="es-ES" dirty="0"/>
        </a:p>
      </dgm:t>
    </dgm:pt>
    <dgm:pt modelId="{E572F174-F623-40A9-9BD8-7D133632C8A1}" type="parTrans" cxnId="{94A85CDC-26EE-434B-86F0-D5A33F6B25C3}">
      <dgm:prSet/>
      <dgm:spPr/>
      <dgm:t>
        <a:bodyPr/>
        <a:lstStyle/>
        <a:p>
          <a:endParaRPr lang="es-ES"/>
        </a:p>
      </dgm:t>
    </dgm:pt>
    <dgm:pt modelId="{BD6C8D81-9BDB-4FA6-99D6-914268CB8089}" type="sibTrans" cxnId="{94A85CDC-26EE-434B-86F0-D5A33F6B25C3}">
      <dgm:prSet/>
      <dgm:spPr/>
      <dgm:t>
        <a:bodyPr/>
        <a:lstStyle/>
        <a:p>
          <a:endParaRPr lang="es-ES"/>
        </a:p>
      </dgm:t>
    </dgm:pt>
    <dgm:pt modelId="{C3CC086C-5DEA-44BF-B068-8D59F55B9B7A}">
      <dgm:prSet phldrT="[Texto]"/>
      <dgm:spPr/>
      <dgm:t>
        <a:bodyPr/>
        <a:lstStyle/>
        <a:p>
          <a:r>
            <a:rPr lang="es-ES" dirty="0" smtClean="0"/>
            <a:t>Periodo de Evaluación</a:t>
          </a:r>
          <a:endParaRPr lang="es-ES" dirty="0"/>
        </a:p>
      </dgm:t>
    </dgm:pt>
    <dgm:pt modelId="{A25780E9-5E01-4D77-B198-EC7B77666E70}" type="parTrans" cxnId="{A7C687D1-68D3-4B0E-B07C-123057072F61}">
      <dgm:prSet/>
      <dgm:spPr/>
      <dgm:t>
        <a:bodyPr/>
        <a:lstStyle/>
        <a:p>
          <a:endParaRPr lang="es-ES"/>
        </a:p>
      </dgm:t>
    </dgm:pt>
    <dgm:pt modelId="{C5D5984C-F994-455D-B292-9E86BF8CC495}" type="sibTrans" cxnId="{A7C687D1-68D3-4B0E-B07C-123057072F61}">
      <dgm:prSet/>
      <dgm:spPr/>
      <dgm:t>
        <a:bodyPr/>
        <a:lstStyle/>
        <a:p>
          <a:endParaRPr lang="es-ES"/>
        </a:p>
      </dgm:t>
    </dgm:pt>
    <dgm:pt modelId="{8BF5597C-E121-43F8-B338-5B4DDBC42EE0}">
      <dgm:prSet phldrT="[Texto]"/>
      <dgm:spPr/>
      <dgm:t>
        <a:bodyPr/>
        <a:lstStyle/>
        <a:p>
          <a:r>
            <a:rPr lang="es-ES" dirty="0" smtClean="0"/>
            <a:t>Accionar ante potenciales respuestas</a:t>
          </a:r>
          <a:endParaRPr lang="es-ES" dirty="0"/>
        </a:p>
      </dgm:t>
    </dgm:pt>
    <dgm:pt modelId="{1D1EC61E-3066-4C2B-A00B-67C63AAB082B}" type="parTrans" cxnId="{B5BA371E-B756-4516-B1A5-D1774F545760}">
      <dgm:prSet/>
      <dgm:spPr/>
      <dgm:t>
        <a:bodyPr/>
        <a:lstStyle/>
        <a:p>
          <a:endParaRPr lang="es-ES"/>
        </a:p>
      </dgm:t>
    </dgm:pt>
    <dgm:pt modelId="{DD01D765-B067-40E4-98C2-16D131943735}" type="sibTrans" cxnId="{B5BA371E-B756-4516-B1A5-D1774F545760}">
      <dgm:prSet/>
      <dgm:spPr/>
      <dgm:t>
        <a:bodyPr/>
        <a:lstStyle/>
        <a:p>
          <a:endParaRPr lang="es-ES"/>
        </a:p>
      </dgm:t>
    </dgm:pt>
    <dgm:pt modelId="{6AB5199E-BD68-4971-8516-D2560E18129A}" type="pres">
      <dgm:prSet presAssocID="{4ECE6EED-A74C-45D4-B635-8FF2EF020759}" presName="CompostProcess" presStyleCnt="0">
        <dgm:presLayoutVars>
          <dgm:dir/>
          <dgm:resizeHandles val="exact"/>
        </dgm:presLayoutVars>
      </dgm:prSet>
      <dgm:spPr/>
    </dgm:pt>
    <dgm:pt modelId="{62074290-C843-4740-B1A4-5EB9BA3CF395}" type="pres">
      <dgm:prSet presAssocID="{4ECE6EED-A74C-45D4-B635-8FF2EF020759}" presName="arrow" presStyleLbl="bgShp" presStyleIdx="0" presStyleCnt="1"/>
      <dgm:spPr/>
    </dgm:pt>
    <dgm:pt modelId="{3027A4F3-5080-4BAE-863E-75FFAD796B24}" type="pres">
      <dgm:prSet presAssocID="{4ECE6EED-A74C-45D4-B635-8FF2EF020759}" presName="linearProcess" presStyleCnt="0"/>
      <dgm:spPr/>
    </dgm:pt>
    <dgm:pt modelId="{E9F2DD4E-A34F-40A5-B440-A0688F1D2159}" type="pres">
      <dgm:prSet presAssocID="{E9132E59-B5B4-4C07-A48F-ED90175006C6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F90D9D1-CF40-4D68-B13D-FB48B5C2A8FD}" type="pres">
      <dgm:prSet presAssocID="{870E1F77-27FE-4379-9065-CD5DE25FF382}" presName="sibTrans" presStyleCnt="0"/>
      <dgm:spPr/>
    </dgm:pt>
    <dgm:pt modelId="{913CB26B-4A10-4A8B-B337-43981CC2CA04}" type="pres">
      <dgm:prSet presAssocID="{29DEAC74-4BE8-46F5-9165-3917E63DDCAF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6B55296-67D8-446F-B888-F44CBA46E9E8}" type="pres">
      <dgm:prSet presAssocID="{EB8F7540-EE5A-4139-8F8B-490A4E43EECC}" presName="sibTrans" presStyleCnt="0"/>
      <dgm:spPr/>
    </dgm:pt>
    <dgm:pt modelId="{0C63F072-495A-4307-96DD-04E027D7C854}" type="pres">
      <dgm:prSet presAssocID="{CD0F8C1E-A01E-4A2E-872F-0FF1F2B5EF08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F766EB8-C71E-4244-ABB4-791623CD825F}" type="pres">
      <dgm:prSet presAssocID="{BD6C8D81-9BDB-4FA6-99D6-914268CB8089}" presName="sibTrans" presStyleCnt="0"/>
      <dgm:spPr/>
    </dgm:pt>
    <dgm:pt modelId="{77E7E7ED-F86C-49C8-A6F9-A568F3A3D64E}" type="pres">
      <dgm:prSet presAssocID="{C3CC086C-5DEA-44BF-B068-8D59F55B9B7A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B79046D-2643-4F31-ACA2-E19692DA50D5}" type="pres">
      <dgm:prSet presAssocID="{C5D5984C-F994-455D-B292-9E86BF8CC495}" presName="sibTrans" presStyleCnt="0"/>
      <dgm:spPr/>
    </dgm:pt>
    <dgm:pt modelId="{4BD20B40-08F0-47A7-BEE9-AC1835AB598F}" type="pres">
      <dgm:prSet presAssocID="{8BF5597C-E121-43F8-B338-5B4DDBC42EE0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1C25B4F-ADBC-4C8E-9CC4-7E77A0F1AC78}" type="presOf" srcId="{E9132E59-B5B4-4C07-A48F-ED90175006C6}" destId="{E9F2DD4E-A34F-40A5-B440-A0688F1D2159}" srcOrd="0" destOrd="0" presId="urn:microsoft.com/office/officeart/2005/8/layout/hProcess9"/>
    <dgm:cxn modelId="{2942FB1E-B3A2-4368-B05D-EADE6EA564E6}" type="presOf" srcId="{C3CC086C-5DEA-44BF-B068-8D59F55B9B7A}" destId="{77E7E7ED-F86C-49C8-A6F9-A568F3A3D64E}" srcOrd="0" destOrd="0" presId="urn:microsoft.com/office/officeart/2005/8/layout/hProcess9"/>
    <dgm:cxn modelId="{94A85CDC-26EE-434B-86F0-D5A33F6B25C3}" srcId="{4ECE6EED-A74C-45D4-B635-8FF2EF020759}" destId="{CD0F8C1E-A01E-4A2E-872F-0FF1F2B5EF08}" srcOrd="2" destOrd="0" parTransId="{E572F174-F623-40A9-9BD8-7D133632C8A1}" sibTransId="{BD6C8D81-9BDB-4FA6-99D6-914268CB8089}"/>
    <dgm:cxn modelId="{91648B0D-7F9F-4CE8-A615-5D508412E267}" type="presOf" srcId="{4ECE6EED-A74C-45D4-B635-8FF2EF020759}" destId="{6AB5199E-BD68-4971-8516-D2560E18129A}" srcOrd="0" destOrd="0" presId="urn:microsoft.com/office/officeart/2005/8/layout/hProcess9"/>
    <dgm:cxn modelId="{A7C687D1-68D3-4B0E-B07C-123057072F61}" srcId="{4ECE6EED-A74C-45D4-B635-8FF2EF020759}" destId="{C3CC086C-5DEA-44BF-B068-8D59F55B9B7A}" srcOrd="3" destOrd="0" parTransId="{A25780E9-5E01-4D77-B198-EC7B77666E70}" sibTransId="{C5D5984C-F994-455D-B292-9E86BF8CC495}"/>
    <dgm:cxn modelId="{E053FD15-A87F-4C7E-B1C4-58535A18B70D}" type="presOf" srcId="{29DEAC74-4BE8-46F5-9165-3917E63DDCAF}" destId="{913CB26B-4A10-4A8B-B337-43981CC2CA04}" srcOrd="0" destOrd="0" presId="urn:microsoft.com/office/officeart/2005/8/layout/hProcess9"/>
    <dgm:cxn modelId="{4053C911-3807-44A2-AA51-9A0566853DAC}" srcId="{4ECE6EED-A74C-45D4-B635-8FF2EF020759}" destId="{29DEAC74-4BE8-46F5-9165-3917E63DDCAF}" srcOrd="1" destOrd="0" parTransId="{05F39A16-B423-4788-A695-9FC6F0033E61}" sibTransId="{EB8F7540-EE5A-4139-8F8B-490A4E43EECC}"/>
    <dgm:cxn modelId="{6986BAF4-8133-4071-B556-CC7FE7B08F02}" type="presOf" srcId="{8BF5597C-E121-43F8-B338-5B4DDBC42EE0}" destId="{4BD20B40-08F0-47A7-BEE9-AC1835AB598F}" srcOrd="0" destOrd="0" presId="urn:microsoft.com/office/officeart/2005/8/layout/hProcess9"/>
    <dgm:cxn modelId="{1FCA73BF-D0A0-4B70-A4B0-D582CF1DB665}" srcId="{4ECE6EED-A74C-45D4-B635-8FF2EF020759}" destId="{E9132E59-B5B4-4C07-A48F-ED90175006C6}" srcOrd="0" destOrd="0" parTransId="{B04ED117-C9D8-433D-BF82-3B64FBBB6C03}" sibTransId="{870E1F77-27FE-4379-9065-CD5DE25FF382}"/>
    <dgm:cxn modelId="{B5BA371E-B756-4516-B1A5-D1774F545760}" srcId="{4ECE6EED-A74C-45D4-B635-8FF2EF020759}" destId="{8BF5597C-E121-43F8-B338-5B4DDBC42EE0}" srcOrd="4" destOrd="0" parTransId="{1D1EC61E-3066-4C2B-A00B-67C63AAB082B}" sibTransId="{DD01D765-B067-40E4-98C2-16D131943735}"/>
    <dgm:cxn modelId="{DB09E536-36CD-4BB4-B667-0804454E45C5}" type="presOf" srcId="{CD0F8C1E-A01E-4A2E-872F-0FF1F2B5EF08}" destId="{0C63F072-495A-4307-96DD-04E027D7C854}" srcOrd="0" destOrd="0" presId="urn:microsoft.com/office/officeart/2005/8/layout/hProcess9"/>
    <dgm:cxn modelId="{EF72D593-D052-437D-8F24-66AFF5098773}" type="presParOf" srcId="{6AB5199E-BD68-4971-8516-D2560E18129A}" destId="{62074290-C843-4740-B1A4-5EB9BA3CF395}" srcOrd="0" destOrd="0" presId="urn:microsoft.com/office/officeart/2005/8/layout/hProcess9"/>
    <dgm:cxn modelId="{6275E173-E8F5-412C-A6B8-2C41FB9F9E8A}" type="presParOf" srcId="{6AB5199E-BD68-4971-8516-D2560E18129A}" destId="{3027A4F3-5080-4BAE-863E-75FFAD796B24}" srcOrd="1" destOrd="0" presId="urn:microsoft.com/office/officeart/2005/8/layout/hProcess9"/>
    <dgm:cxn modelId="{B5F1B6A8-EE87-48C5-910C-8D09024CC30B}" type="presParOf" srcId="{3027A4F3-5080-4BAE-863E-75FFAD796B24}" destId="{E9F2DD4E-A34F-40A5-B440-A0688F1D2159}" srcOrd="0" destOrd="0" presId="urn:microsoft.com/office/officeart/2005/8/layout/hProcess9"/>
    <dgm:cxn modelId="{B3DD38E5-695C-490B-9AF4-2A6A0FAEA7E0}" type="presParOf" srcId="{3027A4F3-5080-4BAE-863E-75FFAD796B24}" destId="{9F90D9D1-CF40-4D68-B13D-FB48B5C2A8FD}" srcOrd="1" destOrd="0" presId="urn:microsoft.com/office/officeart/2005/8/layout/hProcess9"/>
    <dgm:cxn modelId="{58FB08DF-5603-4BC3-A27B-F24C723E669A}" type="presParOf" srcId="{3027A4F3-5080-4BAE-863E-75FFAD796B24}" destId="{913CB26B-4A10-4A8B-B337-43981CC2CA04}" srcOrd="2" destOrd="0" presId="urn:microsoft.com/office/officeart/2005/8/layout/hProcess9"/>
    <dgm:cxn modelId="{75DD7CAB-9CFB-4888-92C5-B9D07B3F5EF4}" type="presParOf" srcId="{3027A4F3-5080-4BAE-863E-75FFAD796B24}" destId="{66B55296-67D8-446F-B888-F44CBA46E9E8}" srcOrd="3" destOrd="0" presId="urn:microsoft.com/office/officeart/2005/8/layout/hProcess9"/>
    <dgm:cxn modelId="{D04C375B-804E-4EC9-83B4-857DAA8BB4B5}" type="presParOf" srcId="{3027A4F3-5080-4BAE-863E-75FFAD796B24}" destId="{0C63F072-495A-4307-96DD-04E027D7C854}" srcOrd="4" destOrd="0" presId="urn:microsoft.com/office/officeart/2005/8/layout/hProcess9"/>
    <dgm:cxn modelId="{FCA07CD5-0770-4788-8EF8-B723851B0836}" type="presParOf" srcId="{3027A4F3-5080-4BAE-863E-75FFAD796B24}" destId="{7F766EB8-C71E-4244-ABB4-791623CD825F}" srcOrd="5" destOrd="0" presId="urn:microsoft.com/office/officeart/2005/8/layout/hProcess9"/>
    <dgm:cxn modelId="{2ED256C8-AB34-42AC-B10C-00757451FBB3}" type="presParOf" srcId="{3027A4F3-5080-4BAE-863E-75FFAD796B24}" destId="{77E7E7ED-F86C-49C8-A6F9-A568F3A3D64E}" srcOrd="6" destOrd="0" presId="urn:microsoft.com/office/officeart/2005/8/layout/hProcess9"/>
    <dgm:cxn modelId="{0A480A7A-0E46-47A2-B7A6-5638AB47D3B0}" type="presParOf" srcId="{3027A4F3-5080-4BAE-863E-75FFAD796B24}" destId="{BB79046D-2643-4F31-ACA2-E19692DA50D5}" srcOrd="7" destOrd="0" presId="urn:microsoft.com/office/officeart/2005/8/layout/hProcess9"/>
    <dgm:cxn modelId="{E1B176B5-701F-4021-9153-558AACB34387}" type="presParOf" srcId="{3027A4F3-5080-4BAE-863E-75FFAD796B24}" destId="{4BD20B40-08F0-47A7-BEE9-AC1835AB598F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074290-C843-4740-B1A4-5EB9BA3CF395}">
      <dsp:nvSpPr>
        <dsp:cNvPr id="0" name=""/>
        <dsp:cNvSpPr/>
      </dsp:nvSpPr>
      <dsp:spPr>
        <a:xfrm>
          <a:off x="606266" y="0"/>
          <a:ext cx="6871017" cy="49403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F2DD4E-A34F-40A5-B440-A0688F1D2159}">
      <dsp:nvSpPr>
        <dsp:cNvPr id="0" name=""/>
        <dsp:cNvSpPr/>
      </dsp:nvSpPr>
      <dsp:spPr>
        <a:xfrm>
          <a:off x="3552" y="1482090"/>
          <a:ext cx="1553162" cy="1976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Gestión del Expediente</a:t>
          </a:r>
          <a:endParaRPr lang="es-ES" sz="1800" kern="1200" dirty="0"/>
        </a:p>
      </dsp:txBody>
      <dsp:txXfrm>
        <a:off x="3552" y="1482090"/>
        <a:ext cx="1553162" cy="1976120"/>
      </dsp:txXfrm>
    </dsp:sp>
    <dsp:sp modelId="{913CB26B-4A10-4A8B-B337-43981CC2CA04}">
      <dsp:nvSpPr>
        <dsp:cNvPr id="0" name=""/>
        <dsp:cNvSpPr/>
      </dsp:nvSpPr>
      <dsp:spPr>
        <a:xfrm>
          <a:off x="1634373" y="1482090"/>
          <a:ext cx="1553162" cy="1976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Carga en Sistema SIU </a:t>
          </a:r>
          <a:r>
            <a:rPr lang="es-ES" sz="1800" kern="1200" dirty="0" err="1" smtClean="0"/>
            <a:t>SIPEs</a:t>
          </a:r>
          <a:endParaRPr lang="es-ES" sz="1800" kern="1200" dirty="0"/>
        </a:p>
      </dsp:txBody>
      <dsp:txXfrm>
        <a:off x="1634373" y="1482090"/>
        <a:ext cx="1553162" cy="1976120"/>
      </dsp:txXfrm>
    </dsp:sp>
    <dsp:sp modelId="{0C63F072-495A-4307-96DD-04E027D7C854}">
      <dsp:nvSpPr>
        <dsp:cNvPr id="0" name=""/>
        <dsp:cNvSpPr/>
      </dsp:nvSpPr>
      <dsp:spPr>
        <a:xfrm>
          <a:off x="3265193" y="1482090"/>
          <a:ext cx="1553162" cy="1976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Tramitación Interna</a:t>
          </a:r>
          <a:endParaRPr lang="es-ES" sz="1800" kern="1200" dirty="0"/>
        </a:p>
      </dsp:txBody>
      <dsp:txXfrm>
        <a:off x="3265193" y="1482090"/>
        <a:ext cx="1553162" cy="1976120"/>
      </dsp:txXfrm>
    </dsp:sp>
    <dsp:sp modelId="{77E7E7ED-F86C-49C8-A6F9-A568F3A3D64E}">
      <dsp:nvSpPr>
        <dsp:cNvPr id="0" name=""/>
        <dsp:cNvSpPr/>
      </dsp:nvSpPr>
      <dsp:spPr>
        <a:xfrm>
          <a:off x="4896014" y="1482090"/>
          <a:ext cx="1553162" cy="1976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Periodo de Evaluación</a:t>
          </a:r>
          <a:endParaRPr lang="es-ES" sz="1800" kern="1200" dirty="0"/>
        </a:p>
      </dsp:txBody>
      <dsp:txXfrm>
        <a:off x="4896014" y="1482090"/>
        <a:ext cx="1553162" cy="1976120"/>
      </dsp:txXfrm>
    </dsp:sp>
    <dsp:sp modelId="{4BD20B40-08F0-47A7-BEE9-AC1835AB598F}">
      <dsp:nvSpPr>
        <dsp:cNvPr id="0" name=""/>
        <dsp:cNvSpPr/>
      </dsp:nvSpPr>
      <dsp:spPr>
        <a:xfrm>
          <a:off x="6526835" y="1482090"/>
          <a:ext cx="1553162" cy="1976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Accionar ante potenciales respuestas</a:t>
          </a:r>
          <a:endParaRPr lang="es-ES" sz="1800" kern="1200" dirty="0"/>
        </a:p>
      </dsp:txBody>
      <dsp:txXfrm>
        <a:off x="6526835" y="1482090"/>
        <a:ext cx="1553162" cy="1976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6657" tIns="48328" rIns="96657" bIns="4832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6657" tIns="48328" rIns="96657" bIns="4832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81D70FAA-B17C-49AF-8EED-8C45B260027E}" type="datetimeFigureOut">
              <a:rPr lang="es-AR"/>
              <a:pPr>
                <a:defRPr/>
              </a:pPr>
              <a:t>10/7/2019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6657" tIns="48328" rIns="96657" bIns="4832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wrap="square" lIns="96657" tIns="48328" rIns="96657" bIns="4832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>
                <a:latin typeface="Calibri" pitchFamily="34" charset="0"/>
              </a:defRPr>
            </a:lvl1pPr>
          </a:lstStyle>
          <a:p>
            <a:pPr>
              <a:defRPr/>
            </a:pPr>
            <a:fld id="{5F926E63-9010-40CF-A088-3E75B9526295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6657" tIns="48328" rIns="96657" bIns="4832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6657" tIns="48328" rIns="96657" bIns="4832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0D913DF6-4C17-4382-8927-2029E6C50F16}" type="datetimeFigureOut">
              <a:rPr lang="es-AR"/>
              <a:pPr>
                <a:defRPr/>
              </a:pPr>
              <a:t>10/7/2019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8" rIns="96657" bIns="48328" rtlCol="0" anchor="ctr"/>
          <a:lstStyle/>
          <a:p>
            <a:pPr lvl="0"/>
            <a:endParaRPr lang="es-AR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6657" tIns="48328" rIns="96657" bIns="48328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AR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6657" tIns="48328" rIns="96657" bIns="4832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wrap="square" lIns="96657" tIns="48328" rIns="96657" bIns="4832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>
                <a:latin typeface="Calibri" pitchFamily="34" charset="0"/>
              </a:defRPr>
            </a:lvl1pPr>
          </a:lstStyle>
          <a:p>
            <a:pPr>
              <a:defRPr/>
            </a:pPr>
            <a:fld id="{F5CD7C1F-5ECA-4293-BD40-AD941BBAF01D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3252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FB8E96C-4865-4441-860B-02202DF5A355}" type="slidenum">
              <a:rPr lang="es-AR"/>
              <a:pPr/>
              <a:t>1</a:t>
            </a:fld>
            <a:endParaRPr lang="es-A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6324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402CD21-0CCB-4CAD-8CFE-49A743F051A2}" type="slidenum">
              <a:rPr lang="es-AR"/>
              <a:pPr/>
              <a:t>2</a:t>
            </a:fld>
            <a:endParaRPr lang="es-A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5300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EE590BB-50C7-46D8-8A96-323A96E2A683}" type="slidenum">
              <a:rPr lang="es-AR"/>
              <a:pPr/>
              <a:t>3</a:t>
            </a:fld>
            <a:endParaRPr lang="es-A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9396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1FD507B-C976-43DA-97A9-C73382140270}" type="slidenum">
              <a:rPr lang="es-AR"/>
              <a:pPr/>
              <a:t>4</a:t>
            </a:fld>
            <a:endParaRPr lang="es-A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9396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1FD507B-C976-43DA-97A9-C73382140270}" type="slidenum">
              <a:rPr lang="es-AR"/>
              <a:pPr/>
              <a:t>5</a:t>
            </a:fld>
            <a:endParaRPr lang="es-A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9396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1FD507B-C976-43DA-97A9-C73382140270}" type="slidenum">
              <a:rPr lang="es-AR"/>
              <a:pPr/>
              <a:t>6</a:t>
            </a:fld>
            <a:endParaRPr lang="es-A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60420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5965AC-7879-4C4F-B3DF-3FF8C8645951}" type="slidenum">
              <a:rPr lang="es-AR"/>
              <a:pPr/>
              <a:t>7</a:t>
            </a:fld>
            <a:endParaRPr lang="es-A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60420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5965AC-7879-4C4F-B3DF-3FF8C8645951}" type="slidenum">
              <a:rPr lang="es-AR"/>
              <a:pPr/>
              <a:t>8</a:t>
            </a:fld>
            <a:endParaRPr lang="es-A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87044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9E5D7DB-DB37-4AC1-98DA-22B91392E972}" type="slidenum">
              <a:rPr lang="es-AR"/>
              <a:pPr/>
              <a:t>9</a:t>
            </a:fld>
            <a:endParaRPr lang="es-A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291FB-AFD9-41D1-8236-A6D5B08627E2}" type="datetime1">
              <a:rPr lang="es-AR"/>
              <a:pPr>
                <a:defRPr/>
              </a:pPr>
              <a:t>10/7/2019</a:t>
            </a:fld>
            <a:endParaRPr lang="es-AR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07B231A-9629-4ADB-AD66-2EA0FD500C1D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7D342-0C01-459B-988F-74066FCDFF1E}" type="datetime1">
              <a:rPr lang="es-AR"/>
              <a:pPr>
                <a:defRPr/>
              </a:pPr>
              <a:t>10/7/2019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84267-E600-47FE-A505-D978C8A28AD0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8000" smtClean="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21"/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8000" smtClean="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  <a:endParaRPr lang="en-US" smtClean="0">
              <a:solidFill>
                <a:srgbClr val="C0E474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44E26-CF27-4F97-8C2F-E6598BA77FE8}" type="datetime1">
              <a:rPr lang="es-AR"/>
              <a:pPr>
                <a:defRPr/>
              </a:pPr>
              <a:t>10/7/2019</a:t>
            </a:fld>
            <a:endParaRPr lang="es-A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82119B-B570-4C4E-B242-B1E1F465A84E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23FFA-8D81-48ED-8A38-EED24DF3C798}" type="datetime1">
              <a:rPr lang="es-AR"/>
              <a:pPr>
                <a:defRPr/>
              </a:pPr>
              <a:t>10/7/2019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4913F-D671-403C-905C-C27C5D38A61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8000" smtClean="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24"/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8000" smtClean="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7BBCF-AF94-4BE3-AEB1-93E272559101}" type="datetime1">
              <a:rPr lang="es-AR"/>
              <a:pPr>
                <a:defRPr/>
              </a:pPr>
              <a:t>10/7/2019</a:t>
            </a:fld>
            <a:endParaRPr lang="es-A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6BA82C-0FD0-46C8-9FD9-989E8469D21D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9E003-DA19-4112-BA4C-E7BD5A23C025}" type="datetime1">
              <a:rPr lang="es-AR"/>
              <a:pPr>
                <a:defRPr/>
              </a:pPr>
              <a:t>10/7/2019</a:t>
            </a:fld>
            <a:endParaRPr lang="es-A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31EBD-19E2-4BE6-A9AC-62DA89A5D86E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261AD-E564-451C-8F2B-EC37784169D7}" type="datetime1">
              <a:rPr lang="es-AR"/>
              <a:pPr>
                <a:defRPr/>
              </a:pPr>
              <a:t>10/7/2019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E8DC6-0D9E-4945-A2DC-7836C00811A7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52DC2-D309-473A-9683-D4DE4B68EA10}" type="datetime1">
              <a:rPr lang="es-AR"/>
              <a:pPr>
                <a:defRPr/>
              </a:pPr>
              <a:t>10/7/2019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A6C36-DFCE-45A6-AC29-7221A7020621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4A8BF-A60B-4AEF-A8D8-6529E7752533}" type="datetime1">
              <a:rPr lang="es-AR"/>
              <a:pPr>
                <a:defRPr/>
              </a:pPr>
              <a:t>10/7/2019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2FAA0-DC4F-4E05-A6AC-7E33A28AC497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5D24-543D-40C9-BBEA-03EC8DF7390D}" type="datetime1">
              <a:rPr lang="es-AR"/>
              <a:pPr>
                <a:defRPr/>
              </a:pPr>
              <a:t>10/7/2019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E6863-03D9-4614-947B-22F8B60D8345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B3755-70A2-44F5-88C8-8780C156DFBA}" type="datetime1">
              <a:rPr lang="es-AR"/>
              <a:pPr>
                <a:defRPr/>
              </a:pPr>
              <a:t>10/7/2019</a:t>
            </a:fld>
            <a:endParaRPr lang="es-A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C19AC-8DB0-4C5F-B5B2-FF99DA255D78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8BD3A-6FA5-4C6C-A299-C1B0E12C23BF}" type="datetime1">
              <a:rPr lang="es-AR"/>
              <a:pPr>
                <a:defRPr/>
              </a:pPr>
              <a:t>10/7/2019</a:t>
            </a:fld>
            <a:endParaRPr lang="es-A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5B385-8AF6-4FC6-8D70-1ABAFD923EC0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7EEED-C720-4B0A-A789-9E8939ACA084}" type="datetime1">
              <a:rPr lang="es-AR"/>
              <a:pPr>
                <a:defRPr/>
              </a:pPr>
              <a:t>10/7/2019</a:t>
            </a:fld>
            <a:endParaRPr lang="es-A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D94B3-0041-4EB1-AF0D-BFEFA55037D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8DFE7-020C-48BB-8A56-CDAAFC55C37D}" type="datetime1">
              <a:rPr lang="es-AR"/>
              <a:pPr>
                <a:defRPr/>
              </a:pPr>
              <a:t>10/7/2019</a:t>
            </a:fld>
            <a:endParaRPr lang="es-A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13A57-6865-4643-8BAF-A9F480B6974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926F9-CF14-4603-8C20-98297FA6A127}" type="datetime1">
              <a:rPr lang="es-AR"/>
              <a:pPr>
                <a:defRPr/>
              </a:pPr>
              <a:t>10/7/2019</a:t>
            </a:fld>
            <a:endParaRPr lang="es-A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3C49B-7BAD-420B-8A4C-8D0B979D9CDD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9D7FF-2FD7-42CE-8666-064C18DA2208}" type="datetime1">
              <a:rPr lang="es-AR"/>
              <a:pPr>
                <a:defRPr/>
              </a:pPr>
              <a:t>10/7/2019</a:t>
            </a:fld>
            <a:endParaRPr lang="es-A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11BDC-55CE-486F-B5F7-F269039CD051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60E788-FA4A-4107-AF50-596F6AC915D7}" type="datetime1">
              <a:rPr lang="es-AR"/>
              <a:pPr>
                <a:defRPr/>
              </a:pPr>
              <a:t>10/7/2019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FC9A3F2-B0ED-4FDF-8340-24270924027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32" r:id="rId11"/>
    <p:sldLayoutId id="2147483727" r:id="rId12"/>
    <p:sldLayoutId id="2147483733" r:id="rId13"/>
    <p:sldLayoutId id="2147483728" r:id="rId14"/>
    <p:sldLayoutId id="2147483729" r:id="rId15"/>
    <p:sldLayoutId id="2147483730" r:id="rId16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esdeestudio.unlu.edu.ar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www.resoluciones.unlu.edu.a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esdeestudio.unlu.edu.ar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lanesdeestudio.unlu.edu.ar/?q=node/9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ctrTitle"/>
          </p:nvPr>
        </p:nvSpPr>
        <p:spPr>
          <a:xfrm>
            <a:off x="795839" y="815524"/>
            <a:ext cx="9144000" cy="3021013"/>
          </a:xfrm>
        </p:spPr>
        <p:txBody>
          <a:bodyPr/>
          <a:lstStyle/>
          <a:p>
            <a:pPr algn="l" eaLnBrk="1" hangingPunct="1">
              <a:lnSpc>
                <a:spcPct val="150000"/>
              </a:lnSpc>
            </a:pPr>
            <a:r>
              <a:rPr lang="es-AR" sz="4200" u="sng" dirty="0" smtClean="0"/>
              <a:t>MÓDULO I (II)</a:t>
            </a:r>
            <a:r>
              <a:rPr lang="es-AR" sz="4200" dirty="0" smtClean="0"/>
              <a:t>:</a:t>
            </a:r>
            <a:br>
              <a:rPr lang="es-AR" sz="4200" dirty="0" smtClean="0"/>
            </a:br>
            <a:r>
              <a:rPr lang="es-AR" sz="4200" dirty="0" smtClean="0"/>
              <a:t>Gestión Operativa </a:t>
            </a:r>
            <a:br>
              <a:rPr lang="es-AR" sz="4200" dirty="0" smtClean="0"/>
            </a:br>
            <a:r>
              <a:rPr lang="es-AR" sz="4200" dirty="0" smtClean="0"/>
              <a:t>de los Planes de Estudio</a:t>
            </a:r>
            <a:endParaRPr lang="es-AR" sz="4200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0038" y="4249738"/>
            <a:ext cx="9144000" cy="995362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es-AR" dirty="0" smtClean="0"/>
              <a:t>División Planes de Estudio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es-AR" dirty="0" smtClean="0"/>
              <a:t>Dirección de Planificación Académica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es-AR" b="1" dirty="0" smtClean="0"/>
              <a:t>Dirección General de Asuntos Académicos - UNLu</a:t>
            </a:r>
            <a:endParaRPr lang="es-AR" b="1" dirty="0"/>
          </a:p>
        </p:txBody>
      </p:sp>
      <p:pic>
        <p:nvPicPr>
          <p:cNvPr id="5124" name="Imagen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600" y="5416550"/>
            <a:ext cx="1108075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/>
          <p:cNvSpPr>
            <a:spLocks noGrp="1"/>
          </p:cNvSpPr>
          <p:nvPr>
            <p:ph type="title"/>
          </p:nvPr>
        </p:nvSpPr>
        <p:spPr>
          <a:xfrm>
            <a:off x="702129" y="165370"/>
            <a:ext cx="8018463" cy="661988"/>
          </a:xfrm>
        </p:spPr>
        <p:txBody>
          <a:bodyPr>
            <a:no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es-AR" sz="3000" dirty="0" smtClean="0"/>
              <a:t>Instrumentos de la Gestión curricular diaria:</a:t>
            </a:r>
            <a:endParaRPr lang="es-AR" sz="3000" dirty="0" smtClean="0"/>
          </a:p>
        </p:txBody>
      </p:sp>
      <p:sp>
        <p:nvSpPr>
          <p:cNvPr id="13315" name="Marcador de contenido 6"/>
          <p:cNvSpPr>
            <a:spLocks noGrp="1"/>
          </p:cNvSpPr>
          <p:nvPr>
            <p:ph idx="1"/>
          </p:nvPr>
        </p:nvSpPr>
        <p:spPr>
          <a:xfrm>
            <a:off x="1397733" y="744582"/>
            <a:ext cx="8762412" cy="5695406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</a:pPr>
            <a:endParaRPr lang="es-AR" sz="200" dirty="0" smtClean="0"/>
          </a:p>
          <a:p>
            <a:pPr algn="just" eaLnBrk="1" hangingPunct="1">
              <a:lnSpc>
                <a:spcPct val="120000"/>
              </a:lnSpc>
            </a:pPr>
            <a:r>
              <a:rPr lang="es-AR" sz="1700" dirty="0" smtClean="0"/>
              <a:t>Instructivo de intervención ante novedades </a:t>
            </a:r>
            <a:r>
              <a:rPr lang="es-AR" sz="1200" b="1" dirty="0" smtClean="0"/>
              <a:t>(Disp. DGAA 100/2014)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es-AR" sz="1500" dirty="0" smtClean="0"/>
              <a:t>Qué hacemos cuando se produce una novedad?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es-AR" sz="1500" dirty="0" smtClean="0"/>
              <a:t>Cómo lo hacemos?</a:t>
            </a:r>
            <a:endParaRPr lang="es-AR" sz="1500" dirty="0" smtClean="0"/>
          </a:p>
          <a:p>
            <a:pPr lvl="1" algn="just" eaLnBrk="1" hangingPunct="1">
              <a:lnSpc>
                <a:spcPct val="120000"/>
              </a:lnSpc>
            </a:pPr>
            <a:endParaRPr lang="es-AR" sz="600" dirty="0" smtClean="0"/>
          </a:p>
          <a:p>
            <a:pPr algn="just" eaLnBrk="1" hangingPunct="1">
              <a:lnSpc>
                <a:spcPct val="120000"/>
              </a:lnSpc>
            </a:pPr>
            <a:r>
              <a:rPr lang="es-AR" sz="1700" dirty="0" smtClean="0"/>
              <a:t>Instructivo para interacciones con el Ministerio </a:t>
            </a:r>
            <a:r>
              <a:rPr lang="es-AR" sz="1200" b="1" dirty="0" smtClean="0"/>
              <a:t>(Disp. DGAA 102/2014)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es-AR" sz="1500" dirty="0" smtClean="0"/>
              <a:t>Como trabajamos el reconocimiento oficial y validez nacional, en detalle?</a:t>
            </a:r>
          </a:p>
          <a:p>
            <a:pPr lvl="1" algn="just" eaLnBrk="1" hangingPunct="1">
              <a:lnSpc>
                <a:spcPct val="120000"/>
              </a:lnSpc>
            </a:pPr>
            <a:endParaRPr lang="es-AR" sz="600" dirty="0" smtClean="0"/>
          </a:p>
          <a:p>
            <a:pPr algn="just" eaLnBrk="1" hangingPunct="1">
              <a:lnSpc>
                <a:spcPct val="120000"/>
              </a:lnSpc>
            </a:pPr>
            <a:r>
              <a:rPr lang="es-AR" sz="1700" dirty="0" smtClean="0"/>
              <a:t>Digesto por Carrera (Expediente papel y Expediente abierto)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es-AR" sz="1500" dirty="0" smtClean="0"/>
              <a:t>Disponibilidad abierta para las novedades de cada Carrera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es-AR" sz="1500" dirty="0" smtClean="0"/>
              <a:t>Publicación ordenada de los actos administrativos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es-AR" sz="1500" dirty="0" smtClean="0"/>
              <a:t>Trazabilidad de la evolución de una propuesta formativa</a:t>
            </a:r>
          </a:p>
          <a:p>
            <a:pPr lvl="1" algn="just" eaLnBrk="1" hangingPunct="1">
              <a:lnSpc>
                <a:spcPct val="120000"/>
              </a:lnSpc>
            </a:pPr>
            <a:endParaRPr lang="es-AR" sz="600" dirty="0" smtClean="0"/>
          </a:p>
          <a:p>
            <a:pPr algn="just" eaLnBrk="1" hangingPunct="1">
              <a:lnSpc>
                <a:spcPct val="120000"/>
              </a:lnSpc>
            </a:pPr>
            <a:r>
              <a:rPr lang="es-AR" sz="1700" dirty="0" smtClean="0"/>
              <a:t>Sistemas de Gestión (SCA en Grado y G3 en Posgrado)</a:t>
            </a:r>
          </a:p>
          <a:p>
            <a:pPr algn="just" eaLnBrk="1" hangingPunct="1">
              <a:lnSpc>
                <a:spcPct val="120000"/>
              </a:lnSpc>
            </a:pPr>
            <a:endParaRPr lang="es-AR" sz="400" dirty="0" smtClean="0"/>
          </a:p>
          <a:p>
            <a:pPr algn="just" eaLnBrk="1" hangingPunct="1">
              <a:lnSpc>
                <a:spcPct val="120000"/>
              </a:lnSpc>
            </a:pPr>
            <a:r>
              <a:rPr lang="es-AR" sz="1700" dirty="0" smtClean="0"/>
              <a:t>Contenidos mínimos Web</a:t>
            </a:r>
          </a:p>
          <a:p>
            <a:pPr algn="just" eaLnBrk="1" hangingPunct="1">
              <a:lnSpc>
                <a:spcPct val="170000"/>
              </a:lnSpc>
            </a:pPr>
            <a:endParaRPr lang="es-AR" sz="1700" dirty="0" smtClean="0"/>
          </a:p>
          <a:p>
            <a:pPr algn="just" eaLnBrk="1" hangingPunct="1">
              <a:lnSpc>
                <a:spcPct val="170000"/>
              </a:lnSpc>
            </a:pPr>
            <a:endParaRPr lang="es-AR" sz="1700" dirty="0" smtClean="0"/>
          </a:p>
          <a:p>
            <a:pPr lvl="1" algn="just" eaLnBrk="1" hangingPunct="1">
              <a:lnSpc>
                <a:spcPct val="170000"/>
              </a:lnSpc>
            </a:pPr>
            <a:endParaRPr lang="es-AR" sz="1500" dirty="0" smtClean="0"/>
          </a:p>
          <a:p>
            <a:pPr algn="just" eaLnBrk="1" hangingPunct="1">
              <a:lnSpc>
                <a:spcPct val="170000"/>
              </a:lnSpc>
            </a:pPr>
            <a:endParaRPr lang="es-AR" sz="200" dirty="0" smtClean="0"/>
          </a:p>
          <a:p>
            <a:pPr eaLnBrk="1" hangingPunct="1">
              <a:lnSpc>
                <a:spcPct val="170000"/>
              </a:lnSpc>
            </a:pPr>
            <a:endParaRPr lang="es-AR" dirty="0" smtClean="0"/>
          </a:p>
        </p:txBody>
      </p:sp>
      <p:pic>
        <p:nvPicPr>
          <p:cNvPr id="8196" name="Imagen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261" y="5448300"/>
            <a:ext cx="1108075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3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3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>
          <a:xfrm>
            <a:off x="156756" y="222068"/>
            <a:ext cx="10006146" cy="788172"/>
          </a:xfrm>
        </p:spPr>
        <p:txBody>
          <a:bodyPr>
            <a:no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es-AR" sz="2800" dirty="0" smtClean="0"/>
              <a:t>Instructivo de intervención ante Novedades </a:t>
            </a:r>
            <a:r>
              <a:rPr lang="es-AR" sz="1600" b="1" dirty="0" smtClean="0"/>
              <a:t>(Disp. DGAA 100/2014)</a:t>
            </a:r>
            <a:endParaRPr lang="es-AR" sz="1600" b="1" dirty="0" smtClean="0"/>
          </a:p>
        </p:txBody>
      </p:sp>
      <p:pic>
        <p:nvPicPr>
          <p:cNvPr id="7172" name="Imagen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025" y="5448300"/>
            <a:ext cx="1108075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</p:nvPr>
        </p:nvGraphicFramePr>
        <p:xfrm>
          <a:off x="339634" y="1063309"/>
          <a:ext cx="9222377" cy="5441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5411"/>
                <a:gridCol w="4105744"/>
                <a:gridCol w="3121222"/>
              </a:tblGrid>
              <a:tr h="679195">
                <a:tc>
                  <a:txBody>
                    <a:bodyPr/>
                    <a:lstStyle/>
                    <a:p>
                      <a:r>
                        <a:rPr lang="es-ES" dirty="0" smtClean="0"/>
                        <a:t>Carácter</a:t>
                      </a:r>
                      <a:r>
                        <a:rPr lang="es-ES" baseline="0" dirty="0" smtClean="0"/>
                        <a:t> de la intervención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Modificación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Ámbito de acción</a:t>
                      </a:r>
                      <a:endParaRPr lang="es-ES" dirty="0"/>
                    </a:p>
                  </a:txBody>
                  <a:tcPr anchor="ctr"/>
                </a:tc>
              </a:tr>
              <a:tr h="331796">
                <a:tc rowSpan="2">
                  <a:txBody>
                    <a:bodyPr/>
                    <a:lstStyle/>
                    <a:p>
                      <a:r>
                        <a:rPr lang="es-ES" sz="1600" dirty="0" smtClean="0"/>
                        <a:t>Aprobación de Plan Estudios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Propuesta</a:t>
                      </a:r>
                      <a:r>
                        <a:rPr lang="es-ES" sz="1400" baseline="0" dirty="0" smtClean="0"/>
                        <a:t> Nueva</a:t>
                      </a:r>
                      <a:endParaRPr lang="es-E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es-ES" sz="1200" dirty="0" smtClean="0"/>
                        <a:t>Sistema de Gestión y Publicación (Web,</a:t>
                      </a:r>
                      <a:r>
                        <a:rPr lang="es-ES" sz="1200" baseline="0" dirty="0" smtClean="0"/>
                        <a:t> D</a:t>
                      </a:r>
                      <a:r>
                        <a:rPr lang="es-ES" sz="1200" dirty="0" smtClean="0"/>
                        <a:t>igesto y CM)</a:t>
                      </a:r>
                      <a:endParaRPr lang="es-ES" sz="1200" dirty="0" smtClean="0"/>
                    </a:p>
                  </a:txBody>
                  <a:tcPr anchor="ctr"/>
                </a:tc>
              </a:tr>
              <a:tr h="481823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Propuesta Pre-existente</a:t>
                      </a:r>
                      <a:endParaRPr lang="es-E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485140">
                <a:tc rowSpan="5">
                  <a:txBody>
                    <a:bodyPr/>
                    <a:lstStyle/>
                    <a:p>
                      <a:r>
                        <a:rPr lang="es-ES" sz="1600" dirty="0" smtClean="0"/>
                        <a:t>Modificación</a:t>
                      </a:r>
                      <a:r>
                        <a:rPr lang="es-ES" sz="1600" baseline="0" dirty="0" smtClean="0"/>
                        <a:t> de Plan Estudios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Separación de actividades</a:t>
                      </a:r>
                      <a:endParaRPr lang="es-E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Sistema de Gestión y Publicación (Web,</a:t>
                      </a:r>
                      <a:r>
                        <a:rPr lang="es-ES" sz="1200" baseline="0" dirty="0" smtClean="0"/>
                        <a:t> D</a:t>
                      </a:r>
                      <a:r>
                        <a:rPr lang="es-ES" sz="1200" dirty="0" smtClean="0"/>
                        <a:t>igesto y CM)</a:t>
                      </a:r>
                    </a:p>
                  </a:txBody>
                  <a:tcPr anchor="ctr"/>
                </a:tc>
              </a:tr>
              <a:tr h="481823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Modificación de correlatividades</a:t>
                      </a:r>
                      <a:endParaRPr lang="es-E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Sistema de Gestión y Publicación (Web,</a:t>
                      </a:r>
                      <a:r>
                        <a:rPr lang="es-ES" sz="1200" baseline="0" dirty="0" smtClean="0"/>
                        <a:t> D</a:t>
                      </a:r>
                      <a:r>
                        <a:rPr lang="es-ES" sz="1200" dirty="0" smtClean="0"/>
                        <a:t>igesto)</a:t>
                      </a:r>
                      <a:endParaRPr lang="es-ES" sz="1200" dirty="0"/>
                    </a:p>
                  </a:txBody>
                  <a:tcPr anchor="ctr"/>
                </a:tc>
              </a:tr>
              <a:tr h="481823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Carga horaria de</a:t>
                      </a:r>
                      <a:r>
                        <a:rPr lang="es-ES" sz="1400" baseline="0" dirty="0" smtClean="0"/>
                        <a:t> una actividad</a:t>
                      </a:r>
                      <a:endParaRPr lang="es-E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Publicación (Web,</a:t>
                      </a:r>
                      <a:r>
                        <a:rPr lang="es-ES" sz="1200" baseline="0" dirty="0" smtClean="0"/>
                        <a:t> D</a:t>
                      </a:r>
                      <a:r>
                        <a:rPr lang="es-ES" sz="1200" dirty="0" smtClean="0"/>
                        <a:t>igesto)</a:t>
                      </a:r>
                      <a:endParaRPr lang="es-ES" sz="1200" dirty="0"/>
                    </a:p>
                  </a:txBody>
                  <a:tcPr anchor="ctr"/>
                </a:tc>
              </a:tr>
              <a:tr h="481823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Incorporación</a:t>
                      </a:r>
                      <a:r>
                        <a:rPr lang="es-ES" sz="1400" baseline="0" dirty="0" smtClean="0"/>
                        <a:t> de equivalencias</a:t>
                      </a:r>
                      <a:endParaRPr lang="es-E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Sistema de Gestión y</a:t>
                      </a:r>
                      <a:r>
                        <a:rPr lang="es-ES" sz="1200" baseline="0" dirty="0" smtClean="0"/>
                        <a:t> Digesto</a:t>
                      </a:r>
                      <a:endParaRPr lang="es-ES" sz="1200" dirty="0"/>
                    </a:p>
                  </a:txBody>
                  <a:tcPr anchor="ctr"/>
                </a:tc>
              </a:tr>
              <a:tr h="481823">
                <a:tc v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Modificación del carácter de cursada</a:t>
                      </a:r>
                      <a:endParaRPr lang="es-E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Sistema de Gestión</a:t>
                      </a:r>
                      <a:endParaRPr lang="es-ES" sz="1200" dirty="0"/>
                    </a:p>
                  </a:txBody>
                  <a:tcPr anchor="ctr"/>
                </a:tc>
              </a:tr>
              <a:tr h="481823">
                <a:tc rowSpan="3">
                  <a:txBody>
                    <a:bodyPr/>
                    <a:lstStyle/>
                    <a:p>
                      <a:r>
                        <a:rPr lang="es-ES" sz="1600" dirty="0" smtClean="0"/>
                        <a:t>Índole</a:t>
                      </a:r>
                      <a:r>
                        <a:rPr lang="es-ES" sz="1600" baseline="0" dirty="0" smtClean="0"/>
                        <a:t> interna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Creación de códigos</a:t>
                      </a:r>
                      <a:r>
                        <a:rPr lang="es-ES" sz="1400" baseline="0" dirty="0" smtClean="0"/>
                        <a:t> internos</a:t>
                      </a:r>
                      <a:endParaRPr lang="es-ES" sz="14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 smtClean="0"/>
                        <a:t>Sistema de Gestión</a:t>
                      </a:r>
                    </a:p>
                  </a:txBody>
                  <a:tcPr anchor="ctr"/>
                </a:tc>
              </a:tr>
              <a:tr h="481823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Incorporación</a:t>
                      </a:r>
                      <a:r>
                        <a:rPr lang="es-ES" sz="1400" baseline="0" dirty="0" smtClean="0"/>
                        <a:t> de seminarios</a:t>
                      </a:r>
                      <a:endParaRPr lang="es-E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 anchor="ctr"/>
                </a:tc>
              </a:tr>
              <a:tr h="573102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Incorporación de actividades por compatibilidad</a:t>
                      </a:r>
                      <a:endParaRPr lang="es-E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</p:nvPr>
        </p:nvGraphicFramePr>
        <p:xfrm>
          <a:off x="1214438" y="1147763"/>
          <a:ext cx="8083550" cy="4940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3316" name="Imagen 4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8025" y="5448300"/>
            <a:ext cx="1108075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287383" y="570411"/>
            <a:ext cx="9287691" cy="422366"/>
          </a:xfrm>
        </p:spPr>
        <p:txBody>
          <a:bodyPr>
            <a:normAutofit fontScale="90000"/>
          </a:bodyPr>
          <a:lstStyle/>
          <a:p>
            <a:r>
              <a:rPr lang="es-AR" sz="2800" dirty="0" smtClean="0"/>
              <a:t>Instructivo de intervención ante Novedades </a:t>
            </a:r>
            <a:r>
              <a:rPr lang="es-AR" sz="1600" b="1" dirty="0" smtClean="0"/>
              <a:t>(Disp. DGAA </a:t>
            </a:r>
            <a:r>
              <a:rPr lang="es-AR" sz="1600" b="1" dirty="0" smtClean="0"/>
              <a:t>102/2014</a:t>
            </a:r>
            <a:r>
              <a:rPr lang="es-AR" sz="1600" b="1" dirty="0" smtClean="0"/>
              <a:t>)</a:t>
            </a:r>
            <a:endParaRPr lang="es-ES" sz="1600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/>
          <p:cNvSpPr>
            <a:spLocks noGrp="1"/>
          </p:cNvSpPr>
          <p:nvPr>
            <p:ph type="title"/>
          </p:nvPr>
        </p:nvSpPr>
        <p:spPr>
          <a:xfrm>
            <a:off x="936625" y="231775"/>
            <a:ext cx="8020050" cy="100965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s-AR" sz="4000" dirty="0" smtClean="0"/>
              <a:t>Digesto por Carrera</a:t>
            </a:r>
            <a:endParaRPr lang="es-AR" sz="4000" dirty="0" smtClean="0"/>
          </a:p>
        </p:txBody>
      </p:sp>
      <p:sp>
        <p:nvSpPr>
          <p:cNvPr id="21507" name="Marcador de contenido 6"/>
          <p:cNvSpPr>
            <a:spLocks noGrp="1"/>
          </p:cNvSpPr>
          <p:nvPr>
            <p:ph idx="1"/>
          </p:nvPr>
        </p:nvSpPr>
        <p:spPr>
          <a:xfrm>
            <a:off x="1214438" y="1147763"/>
            <a:ext cx="8083550" cy="4940300"/>
          </a:xfrm>
        </p:spPr>
        <p:txBody>
          <a:bodyPr/>
          <a:lstStyle/>
          <a:p>
            <a:pPr algn="just" eaLnBrk="1" hangingPunct="1">
              <a:lnSpc>
                <a:spcPct val="170000"/>
              </a:lnSpc>
            </a:pPr>
            <a:endParaRPr lang="es-AR" sz="200" dirty="0" smtClean="0"/>
          </a:p>
          <a:p>
            <a:pPr algn="just" eaLnBrk="1" hangingPunct="1">
              <a:lnSpc>
                <a:spcPct val="170000"/>
              </a:lnSpc>
            </a:pPr>
            <a:r>
              <a:rPr lang="es-ES" sz="1700" dirty="0" smtClean="0"/>
              <a:t>Disponibilidad de dos Expedientes en papel por Cada Carrera</a:t>
            </a:r>
          </a:p>
          <a:p>
            <a:pPr lvl="1" algn="just" eaLnBrk="1" hangingPunct="1">
              <a:lnSpc>
                <a:spcPct val="170000"/>
              </a:lnSpc>
            </a:pPr>
            <a:r>
              <a:rPr lang="es-ES" sz="1500" dirty="0" smtClean="0"/>
              <a:t>Uno para la gestión documental de la Carrera y la guarda de los actos administrativos que la impactan.</a:t>
            </a:r>
          </a:p>
          <a:p>
            <a:pPr lvl="1" algn="just" eaLnBrk="1" hangingPunct="1">
              <a:lnSpc>
                <a:spcPct val="170000"/>
              </a:lnSpc>
            </a:pPr>
            <a:r>
              <a:rPr lang="es-ES" sz="1500" dirty="0" smtClean="0"/>
              <a:t>Otro para la gestión ante el Ministerio de Educación del reconocimiento oficial y validez nacional.</a:t>
            </a:r>
          </a:p>
          <a:p>
            <a:pPr algn="just" eaLnBrk="1" hangingPunct="1">
              <a:lnSpc>
                <a:spcPct val="170000"/>
              </a:lnSpc>
            </a:pPr>
            <a:r>
              <a:rPr lang="es-ES" sz="1700" dirty="0" smtClean="0"/>
              <a:t>Complementamos el Expediente tradicional con un </a:t>
            </a:r>
            <a:r>
              <a:rPr lang="es-ES" sz="1700" u="sng" dirty="0" smtClean="0"/>
              <a:t>Expediente abierto por Carrera</a:t>
            </a:r>
          </a:p>
          <a:p>
            <a:pPr lvl="1" algn="just" eaLnBrk="1" hangingPunct="1">
              <a:lnSpc>
                <a:spcPct val="170000"/>
              </a:lnSpc>
            </a:pPr>
            <a:r>
              <a:rPr lang="es-ES" sz="1500" dirty="0" smtClean="0"/>
              <a:t>Disponible en </a:t>
            </a:r>
            <a:r>
              <a:rPr lang="es-ES" sz="1500" dirty="0" smtClean="0">
                <a:hlinkClick r:id="rId3"/>
              </a:rPr>
              <a:t>www.planesdeestudio.unlu.edu.ar</a:t>
            </a:r>
            <a:endParaRPr lang="es-ES" sz="1500" dirty="0" smtClean="0"/>
          </a:p>
          <a:p>
            <a:pPr lvl="1" algn="just" eaLnBrk="1" hangingPunct="1">
              <a:lnSpc>
                <a:spcPct val="170000"/>
              </a:lnSpc>
            </a:pPr>
            <a:r>
              <a:rPr lang="es-ES" sz="1500" dirty="0" smtClean="0"/>
              <a:t>Muchas veces apoyado en el Digesto Electrónico de la </a:t>
            </a:r>
            <a:r>
              <a:rPr lang="es-ES" sz="1500" dirty="0" err="1" smtClean="0"/>
              <a:t>UNLu</a:t>
            </a:r>
            <a:r>
              <a:rPr lang="es-ES" sz="1500" dirty="0" smtClean="0"/>
              <a:t>, en </a:t>
            </a:r>
            <a:r>
              <a:rPr lang="es-ES" sz="1500" dirty="0" smtClean="0">
                <a:hlinkClick r:id="rId4"/>
              </a:rPr>
              <a:t>www.resoluciones.unlu.edu.ar</a:t>
            </a:r>
            <a:endParaRPr lang="es-ES" sz="1500" dirty="0" smtClean="0"/>
          </a:p>
          <a:p>
            <a:pPr lvl="1" algn="just" eaLnBrk="1" hangingPunct="1">
              <a:lnSpc>
                <a:spcPct val="170000"/>
              </a:lnSpc>
            </a:pPr>
            <a:endParaRPr lang="es-ES" sz="1500" dirty="0" smtClean="0"/>
          </a:p>
          <a:p>
            <a:pPr lvl="1" algn="just" eaLnBrk="1" hangingPunct="1">
              <a:lnSpc>
                <a:spcPct val="170000"/>
              </a:lnSpc>
            </a:pPr>
            <a:endParaRPr lang="es-ES" sz="1500" dirty="0" smtClean="0"/>
          </a:p>
          <a:p>
            <a:pPr lvl="1" algn="just" eaLnBrk="1" hangingPunct="1">
              <a:lnSpc>
                <a:spcPct val="170000"/>
              </a:lnSpc>
            </a:pPr>
            <a:endParaRPr lang="es-ES" sz="1500" dirty="0" smtClean="0"/>
          </a:p>
        </p:txBody>
      </p:sp>
      <p:pic>
        <p:nvPicPr>
          <p:cNvPr id="13316" name="Imagen 4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025" y="5448300"/>
            <a:ext cx="1108075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/>
          <p:cNvSpPr>
            <a:spLocks noGrp="1"/>
          </p:cNvSpPr>
          <p:nvPr>
            <p:ph type="title"/>
          </p:nvPr>
        </p:nvSpPr>
        <p:spPr>
          <a:xfrm>
            <a:off x="936625" y="231775"/>
            <a:ext cx="8020050" cy="100965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s-AR" sz="4000" dirty="0" smtClean="0"/>
              <a:t>Digesto por Carrera (II)</a:t>
            </a:r>
            <a:endParaRPr lang="es-AR" sz="4000" dirty="0" smtClean="0"/>
          </a:p>
        </p:txBody>
      </p:sp>
      <p:pic>
        <p:nvPicPr>
          <p:cNvPr id="13316" name="Imagen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025" y="5448300"/>
            <a:ext cx="1108075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4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9451" y="1364199"/>
            <a:ext cx="6401344" cy="3306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5475" name="Picture 3"/>
          <p:cNvPicPr>
            <a:picLocks noChangeAspect="1" noChangeArrowheads="1"/>
          </p:cNvPicPr>
          <p:nvPr/>
        </p:nvPicPr>
        <p:blipFill>
          <a:blip r:embed="rId5" cstate="print"/>
          <a:srcRect l="11881"/>
          <a:stretch>
            <a:fillRect/>
          </a:stretch>
        </p:blipFill>
        <p:spPr bwMode="auto">
          <a:xfrm>
            <a:off x="6113417" y="2938941"/>
            <a:ext cx="5134655" cy="358337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7 Elipse"/>
          <p:cNvSpPr/>
          <p:nvPr/>
        </p:nvSpPr>
        <p:spPr>
          <a:xfrm>
            <a:off x="2795451" y="3618411"/>
            <a:ext cx="1815738" cy="261258"/>
          </a:xfrm>
          <a:prstGeom prst="ellipse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Flecha derecha"/>
          <p:cNvSpPr/>
          <p:nvPr/>
        </p:nvSpPr>
        <p:spPr>
          <a:xfrm>
            <a:off x="4767941" y="3670663"/>
            <a:ext cx="1084218" cy="143692"/>
          </a:xfrm>
          <a:prstGeom prst="right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/>
          <p:cNvSpPr>
            <a:spLocks noGrp="1"/>
          </p:cNvSpPr>
          <p:nvPr>
            <p:ph type="title"/>
          </p:nvPr>
        </p:nvSpPr>
        <p:spPr>
          <a:xfrm>
            <a:off x="636179" y="166461"/>
            <a:ext cx="8020050" cy="100965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s-AR" sz="4000" dirty="0" smtClean="0"/>
              <a:t>Contenidos Mínimos Web</a:t>
            </a:r>
            <a:endParaRPr lang="es-AR" sz="4000" dirty="0" smtClean="0"/>
          </a:p>
        </p:txBody>
      </p:sp>
      <p:sp>
        <p:nvSpPr>
          <p:cNvPr id="23555" name="Marcador de contenido 6"/>
          <p:cNvSpPr>
            <a:spLocks noGrp="1"/>
          </p:cNvSpPr>
          <p:nvPr>
            <p:ph idx="1"/>
          </p:nvPr>
        </p:nvSpPr>
        <p:spPr>
          <a:xfrm>
            <a:off x="1397000" y="979488"/>
            <a:ext cx="8439150" cy="5081587"/>
          </a:xfrm>
        </p:spPr>
        <p:txBody>
          <a:bodyPr/>
          <a:lstStyle/>
          <a:p>
            <a:pPr algn="just" eaLnBrk="1" hangingPunct="1">
              <a:lnSpc>
                <a:spcPct val="170000"/>
              </a:lnSpc>
            </a:pPr>
            <a:endParaRPr lang="es-AR" sz="200" dirty="0" smtClean="0"/>
          </a:p>
          <a:p>
            <a:pPr algn="just" eaLnBrk="1" hangingPunct="1">
              <a:lnSpc>
                <a:spcPct val="170000"/>
              </a:lnSpc>
            </a:pPr>
            <a:r>
              <a:rPr lang="es-ES" sz="1700" dirty="0" smtClean="0"/>
              <a:t>Proyecto 2017 del área de Planes de Estudio</a:t>
            </a:r>
            <a:endParaRPr lang="es-ES" sz="1600" dirty="0" smtClean="0"/>
          </a:p>
          <a:p>
            <a:pPr algn="just" eaLnBrk="1" hangingPunct="1">
              <a:lnSpc>
                <a:spcPct val="170000"/>
              </a:lnSpc>
            </a:pPr>
            <a:r>
              <a:rPr lang="es-ES" sz="1700" dirty="0" smtClean="0"/>
              <a:t>Digitalización y puesta a disposición de los contenidos mínimos de </a:t>
            </a:r>
            <a:r>
              <a:rPr lang="es-ES" sz="1700" i="1" u="sng" dirty="0" smtClean="0"/>
              <a:t>cada materia, de cada Plan de Estudios, de cada Carrera de la Universidad</a:t>
            </a:r>
          </a:p>
          <a:p>
            <a:pPr algn="just" eaLnBrk="1" hangingPunct="1">
              <a:lnSpc>
                <a:spcPct val="170000"/>
              </a:lnSpc>
            </a:pPr>
            <a:r>
              <a:rPr lang="es-ES" sz="1700" dirty="0" smtClean="0"/>
              <a:t>Insumo para las Comisiones de Factibilidad y generadores de nuevas propuestas formativas</a:t>
            </a:r>
          </a:p>
          <a:p>
            <a:pPr algn="just" eaLnBrk="1" hangingPunct="1">
              <a:lnSpc>
                <a:spcPct val="170000"/>
              </a:lnSpc>
            </a:pPr>
            <a:r>
              <a:rPr lang="es-ES" sz="1700" dirty="0" smtClean="0"/>
              <a:t>Objetivos:</a:t>
            </a:r>
            <a:endParaRPr lang="es-ES" sz="1700" dirty="0" smtClean="0"/>
          </a:p>
          <a:p>
            <a:pPr lvl="1" algn="just" eaLnBrk="1" hangingPunct="1">
              <a:lnSpc>
                <a:spcPct val="170000"/>
              </a:lnSpc>
            </a:pPr>
            <a:r>
              <a:rPr lang="es-ES" sz="1400" dirty="0" smtClean="0"/>
              <a:t>Busca maximizar la capacidad de la Estructura Departamental</a:t>
            </a:r>
          </a:p>
          <a:p>
            <a:pPr lvl="1" algn="just" eaLnBrk="1" hangingPunct="1">
              <a:lnSpc>
                <a:spcPct val="170000"/>
              </a:lnSpc>
            </a:pPr>
            <a:r>
              <a:rPr lang="es-ES" sz="1400" dirty="0" smtClean="0"/>
              <a:t>Poner a disposición de todos los agrupamientos disciplinares (actividades académicas) existentes.</a:t>
            </a:r>
          </a:p>
          <a:p>
            <a:pPr lvl="1" algn="just" eaLnBrk="1" hangingPunct="1">
              <a:lnSpc>
                <a:spcPct val="170000"/>
              </a:lnSpc>
            </a:pPr>
            <a:r>
              <a:rPr lang="es-ES" sz="1400" dirty="0" smtClean="0"/>
              <a:t>Disponible en </a:t>
            </a:r>
            <a:r>
              <a:rPr lang="es-ES" sz="1400" dirty="0" smtClean="0">
                <a:hlinkClick r:id="rId3"/>
              </a:rPr>
              <a:t>www.planesdeestudio.unlu.edu.ar</a:t>
            </a:r>
            <a:endParaRPr lang="es-ES" sz="1400" dirty="0" smtClean="0"/>
          </a:p>
        </p:txBody>
      </p:sp>
      <p:pic>
        <p:nvPicPr>
          <p:cNvPr id="14340" name="Imagen 4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025" y="5448300"/>
            <a:ext cx="1108075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/>
          <p:cNvSpPr>
            <a:spLocks noGrp="1"/>
          </p:cNvSpPr>
          <p:nvPr>
            <p:ph type="title"/>
          </p:nvPr>
        </p:nvSpPr>
        <p:spPr>
          <a:xfrm>
            <a:off x="636179" y="166461"/>
            <a:ext cx="8020050" cy="100965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s-AR" sz="4000" dirty="0" smtClean="0"/>
              <a:t>Contenidos Mínimos Web (II)</a:t>
            </a:r>
            <a:endParaRPr lang="es-AR" sz="4000" dirty="0" smtClean="0"/>
          </a:p>
        </p:txBody>
      </p:sp>
      <p:pic>
        <p:nvPicPr>
          <p:cNvPr id="14340" name="Imagen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145" y="5719762"/>
            <a:ext cx="1108075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6498" name="Picture 2"/>
          <p:cNvPicPr>
            <a:picLocks noChangeAspect="1" noChangeArrowheads="1"/>
          </p:cNvPicPr>
          <p:nvPr/>
        </p:nvPicPr>
        <p:blipFill>
          <a:blip r:embed="rId4" cstate="print"/>
          <a:srcRect l="2711" t="15000" r="18677" b="9821"/>
          <a:stretch>
            <a:fillRect/>
          </a:stretch>
        </p:blipFill>
        <p:spPr bwMode="auto">
          <a:xfrm>
            <a:off x="1031967" y="1240887"/>
            <a:ext cx="8477794" cy="439676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ítulo 1"/>
          <p:cNvSpPr>
            <a:spLocks noGrp="1"/>
          </p:cNvSpPr>
          <p:nvPr>
            <p:ph type="title"/>
          </p:nvPr>
        </p:nvSpPr>
        <p:spPr>
          <a:xfrm>
            <a:off x="3571875" y="3057525"/>
            <a:ext cx="3924300" cy="833438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es-AR" smtClean="0"/>
              <a:t>Muchas gracias!!!</a:t>
            </a:r>
          </a:p>
        </p:txBody>
      </p:sp>
      <p:pic>
        <p:nvPicPr>
          <p:cNvPr id="51203" name="Imagen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8013" y="1189038"/>
            <a:ext cx="1917700" cy="196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4" name="3 CuadroTexto"/>
          <p:cNvSpPr txBox="1">
            <a:spLocks noChangeArrowheads="1"/>
          </p:cNvSpPr>
          <p:nvPr/>
        </p:nvSpPr>
        <p:spPr bwMode="auto">
          <a:xfrm>
            <a:off x="1358900" y="4454525"/>
            <a:ext cx="82423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dirty="0"/>
              <a:t>Enlace con Presentación, normativa y material complementario:</a:t>
            </a:r>
          </a:p>
          <a:p>
            <a:pPr algn="ctr" eaLnBrk="1" hangingPunct="1"/>
            <a:endParaRPr lang="es-ES" sz="800" dirty="0">
              <a:hlinkClick r:id="rId4"/>
            </a:endParaRPr>
          </a:p>
          <a:p>
            <a:pPr algn="ctr" eaLnBrk="1" hangingPunct="1"/>
            <a:r>
              <a:rPr lang="es-ES" dirty="0">
                <a:hlinkClick r:id="rId4"/>
              </a:rPr>
              <a:t>http://www.planesdeestudio.unlu.edu.ar/?q=node/98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2714</TotalTime>
  <Words>450</Words>
  <Application>Microsoft Office PowerPoint</Application>
  <PresentationFormat>Personalizado</PresentationFormat>
  <Paragraphs>87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Trebuchet MS</vt:lpstr>
      <vt:lpstr>Arial</vt:lpstr>
      <vt:lpstr>Wingdings 3</vt:lpstr>
      <vt:lpstr>Calibri</vt:lpstr>
      <vt:lpstr>Faceta</vt:lpstr>
      <vt:lpstr>MÓDULO I (II): Gestión Operativa  de los Planes de Estudio</vt:lpstr>
      <vt:lpstr>Instrumentos de la Gestión curricular diaria:</vt:lpstr>
      <vt:lpstr>Instructivo de intervención ante Novedades (Disp. DGAA 100/2014)</vt:lpstr>
      <vt:lpstr>Instructivo de intervención ante Novedades (Disp. DGAA 102/2014)</vt:lpstr>
      <vt:lpstr>Digesto por Carrera</vt:lpstr>
      <vt:lpstr>Digesto por Carrera (II)</vt:lpstr>
      <vt:lpstr>Contenidos Mínimos Web</vt:lpstr>
      <vt:lpstr>Contenidos Mínimos Web (II)</vt:lpstr>
      <vt:lpstr>Muchas gracias!!!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UNLu</dc:creator>
  <cp:lastModifiedBy>unlu</cp:lastModifiedBy>
  <cp:revision>246</cp:revision>
  <cp:lastPrinted>2015-09-22T19:26:19Z</cp:lastPrinted>
  <dcterms:created xsi:type="dcterms:W3CDTF">2015-09-20T21:42:04Z</dcterms:created>
  <dcterms:modified xsi:type="dcterms:W3CDTF">2019-07-10T23:23:23Z</dcterms:modified>
</cp:coreProperties>
</file>