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62" r:id="rId4"/>
    <p:sldMasterId id="2147483663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</p:sldIdLst>
  <p:sldSz cy="6858000" cx="12192000"/>
  <p:notesSz cx="7315200" cy="96012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170237" cy="481012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4143375" y="0"/>
            <a:ext cx="3170237" cy="481012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777875" y="1200150"/>
            <a:ext cx="5759450" cy="32400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31837" y="4621212"/>
            <a:ext cx="5851525" cy="3779837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120187"/>
            <a:ext cx="3170237" cy="481012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143375" y="9120187"/>
            <a:ext cx="3170237" cy="481012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None/>
            </a:pPr>
            <a:fld id="{00000000-1234-1234-1234-123412341234}" type="slidenum">
              <a:rPr b="0" i="0" lang="en-US" sz="1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:notes"/>
          <p:cNvSpPr/>
          <p:nvPr>
            <p:ph idx="2" type="sldImg"/>
          </p:nvPr>
        </p:nvSpPr>
        <p:spPr>
          <a:xfrm>
            <a:off x="777875" y="1200150"/>
            <a:ext cx="5759450" cy="32400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33" name="Google Shape;133;p1:notes"/>
          <p:cNvSpPr txBox="1"/>
          <p:nvPr>
            <p:ph idx="1" type="body"/>
          </p:nvPr>
        </p:nvSpPr>
        <p:spPr>
          <a:xfrm>
            <a:off x="731837" y="4621212"/>
            <a:ext cx="5851525" cy="3779837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1:notes"/>
          <p:cNvSpPr txBox="1"/>
          <p:nvPr/>
        </p:nvSpPr>
        <p:spPr>
          <a:xfrm>
            <a:off x="4143375" y="9120187"/>
            <a:ext cx="3170237" cy="481012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None/>
            </a:pPr>
            <a:fld id="{00000000-1234-1234-1234-123412341234}" type="slidenum">
              <a:rPr b="0" i="0" lang="en-US" sz="13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8:notes"/>
          <p:cNvSpPr/>
          <p:nvPr>
            <p:ph idx="2" type="sldImg"/>
          </p:nvPr>
        </p:nvSpPr>
        <p:spPr>
          <a:xfrm>
            <a:off x="777875" y="1200150"/>
            <a:ext cx="5759450" cy="32400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232" name="Google Shape;232;p8:notes"/>
          <p:cNvSpPr txBox="1"/>
          <p:nvPr>
            <p:ph idx="1" type="body"/>
          </p:nvPr>
        </p:nvSpPr>
        <p:spPr>
          <a:xfrm>
            <a:off x="731837" y="4621212"/>
            <a:ext cx="5851525" cy="3779837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8:notes"/>
          <p:cNvSpPr txBox="1"/>
          <p:nvPr/>
        </p:nvSpPr>
        <p:spPr>
          <a:xfrm>
            <a:off x="4143375" y="9120187"/>
            <a:ext cx="3170237" cy="481012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None/>
            </a:pPr>
            <a:fld id="{00000000-1234-1234-1234-123412341234}" type="slidenum">
              <a:rPr b="0" i="0" lang="en-US" sz="13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125c313da99_0_87:notes"/>
          <p:cNvSpPr txBox="1"/>
          <p:nvPr>
            <p:ph idx="1" type="body"/>
          </p:nvPr>
        </p:nvSpPr>
        <p:spPr>
          <a:xfrm>
            <a:off x="731837" y="4621212"/>
            <a:ext cx="5851500" cy="377970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g125c313da99_0_87:notes"/>
          <p:cNvSpPr/>
          <p:nvPr>
            <p:ph idx="2" type="sldImg"/>
          </p:nvPr>
        </p:nvSpPr>
        <p:spPr>
          <a:xfrm>
            <a:off x="777875" y="1200150"/>
            <a:ext cx="5759400" cy="324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8:notes"/>
          <p:cNvSpPr/>
          <p:nvPr>
            <p:ph idx="2" type="sldImg"/>
          </p:nvPr>
        </p:nvSpPr>
        <p:spPr>
          <a:xfrm>
            <a:off x="777875" y="1200150"/>
            <a:ext cx="5759450" cy="32400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261" name="Google Shape;261;p18:notes"/>
          <p:cNvSpPr txBox="1"/>
          <p:nvPr>
            <p:ph idx="1" type="body"/>
          </p:nvPr>
        </p:nvSpPr>
        <p:spPr>
          <a:xfrm>
            <a:off x="731837" y="4621212"/>
            <a:ext cx="5851525" cy="3779837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18:notes"/>
          <p:cNvSpPr txBox="1"/>
          <p:nvPr/>
        </p:nvSpPr>
        <p:spPr>
          <a:xfrm>
            <a:off x="4143375" y="9120187"/>
            <a:ext cx="3170237" cy="481012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None/>
            </a:pPr>
            <a:fld id="{00000000-1234-1234-1234-123412341234}" type="slidenum">
              <a:rPr b="0" i="0" lang="en-US" sz="13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g125c313da99_0_0:notes"/>
          <p:cNvSpPr/>
          <p:nvPr>
            <p:ph idx="2" type="sldImg"/>
          </p:nvPr>
        </p:nvSpPr>
        <p:spPr>
          <a:xfrm>
            <a:off x="777875" y="1200150"/>
            <a:ext cx="5759400" cy="324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269" name="Google Shape;269;g125c313da99_0_0:notes"/>
          <p:cNvSpPr txBox="1"/>
          <p:nvPr>
            <p:ph idx="1" type="body"/>
          </p:nvPr>
        </p:nvSpPr>
        <p:spPr>
          <a:xfrm>
            <a:off x="731837" y="4621212"/>
            <a:ext cx="5851500" cy="3779700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Google Shape;270;g125c313da99_0_0:notes"/>
          <p:cNvSpPr txBox="1"/>
          <p:nvPr/>
        </p:nvSpPr>
        <p:spPr>
          <a:xfrm>
            <a:off x="4143375" y="9120187"/>
            <a:ext cx="3170100" cy="480900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None/>
            </a:pPr>
            <a:fld id="{00000000-1234-1234-1234-123412341234}" type="slidenum">
              <a:rPr b="0" i="0" lang="en-US" sz="13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g11b41780dc3_0_2:notes"/>
          <p:cNvSpPr txBox="1"/>
          <p:nvPr>
            <p:ph idx="1" type="body"/>
          </p:nvPr>
        </p:nvSpPr>
        <p:spPr>
          <a:xfrm>
            <a:off x="731837" y="4621212"/>
            <a:ext cx="5851500" cy="377970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g11b41780dc3_0_2:notes"/>
          <p:cNvSpPr/>
          <p:nvPr>
            <p:ph idx="2" type="sldImg"/>
          </p:nvPr>
        </p:nvSpPr>
        <p:spPr>
          <a:xfrm>
            <a:off x="777875" y="1200150"/>
            <a:ext cx="5759400" cy="324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11b41780dc3_0_42:notes"/>
          <p:cNvSpPr txBox="1"/>
          <p:nvPr>
            <p:ph idx="1" type="body"/>
          </p:nvPr>
        </p:nvSpPr>
        <p:spPr>
          <a:xfrm>
            <a:off x="731837" y="4621212"/>
            <a:ext cx="5851500" cy="377970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g11b41780dc3_0_42:notes"/>
          <p:cNvSpPr/>
          <p:nvPr>
            <p:ph idx="2" type="sldImg"/>
          </p:nvPr>
        </p:nvSpPr>
        <p:spPr>
          <a:xfrm>
            <a:off x="777875" y="1200150"/>
            <a:ext cx="5759400" cy="324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g11b41780dc3_0_82:notes"/>
          <p:cNvSpPr txBox="1"/>
          <p:nvPr>
            <p:ph idx="1" type="body"/>
          </p:nvPr>
        </p:nvSpPr>
        <p:spPr>
          <a:xfrm>
            <a:off x="731837" y="4621212"/>
            <a:ext cx="5851500" cy="377970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9" name="Google Shape;319;g11b41780dc3_0_82:notes"/>
          <p:cNvSpPr/>
          <p:nvPr>
            <p:ph idx="2" type="sldImg"/>
          </p:nvPr>
        </p:nvSpPr>
        <p:spPr>
          <a:xfrm>
            <a:off x="777875" y="1200150"/>
            <a:ext cx="5759400" cy="324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g11b41780dc3_0_102:notes"/>
          <p:cNvSpPr txBox="1"/>
          <p:nvPr>
            <p:ph idx="1" type="body"/>
          </p:nvPr>
        </p:nvSpPr>
        <p:spPr>
          <a:xfrm>
            <a:off x="731837" y="4621212"/>
            <a:ext cx="5851500" cy="377970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" name="Google Shape;340;g11b41780dc3_0_102:notes"/>
          <p:cNvSpPr/>
          <p:nvPr>
            <p:ph idx="2" type="sldImg"/>
          </p:nvPr>
        </p:nvSpPr>
        <p:spPr>
          <a:xfrm>
            <a:off x="777875" y="1200150"/>
            <a:ext cx="5759400" cy="324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31:notes"/>
          <p:cNvSpPr/>
          <p:nvPr>
            <p:ph idx="2" type="sldImg"/>
          </p:nvPr>
        </p:nvSpPr>
        <p:spPr>
          <a:xfrm>
            <a:off x="777875" y="1200150"/>
            <a:ext cx="5759450" cy="32400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361" name="Google Shape;361;p31:notes"/>
          <p:cNvSpPr txBox="1"/>
          <p:nvPr>
            <p:ph idx="1" type="body"/>
          </p:nvPr>
        </p:nvSpPr>
        <p:spPr>
          <a:xfrm>
            <a:off x="731837" y="4621212"/>
            <a:ext cx="5851525" cy="3779837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2" name="Google Shape;362;p31:notes"/>
          <p:cNvSpPr txBox="1"/>
          <p:nvPr/>
        </p:nvSpPr>
        <p:spPr>
          <a:xfrm>
            <a:off x="4143375" y="9120187"/>
            <a:ext cx="3170237" cy="481012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None/>
            </a:pPr>
            <a:fld id="{00000000-1234-1234-1234-123412341234}" type="slidenum">
              <a:rPr b="0" i="0" lang="en-US" sz="13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g11b41780dc3_0_122:notes"/>
          <p:cNvSpPr txBox="1"/>
          <p:nvPr>
            <p:ph idx="1" type="body"/>
          </p:nvPr>
        </p:nvSpPr>
        <p:spPr>
          <a:xfrm>
            <a:off x="731837" y="4621212"/>
            <a:ext cx="5851500" cy="377970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0" name="Google Shape;370;g11b41780dc3_0_122:notes"/>
          <p:cNvSpPr/>
          <p:nvPr>
            <p:ph idx="2" type="sldImg"/>
          </p:nvPr>
        </p:nvSpPr>
        <p:spPr>
          <a:xfrm>
            <a:off x="777875" y="1200150"/>
            <a:ext cx="5759400" cy="324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:notes"/>
          <p:cNvSpPr/>
          <p:nvPr>
            <p:ph idx="2" type="sldImg"/>
          </p:nvPr>
        </p:nvSpPr>
        <p:spPr>
          <a:xfrm>
            <a:off x="777875" y="1200150"/>
            <a:ext cx="5759450" cy="32400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41" name="Google Shape;141;p2:notes"/>
          <p:cNvSpPr txBox="1"/>
          <p:nvPr>
            <p:ph idx="1" type="body"/>
          </p:nvPr>
        </p:nvSpPr>
        <p:spPr>
          <a:xfrm>
            <a:off x="731837" y="4621212"/>
            <a:ext cx="5851525" cy="3779837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2:notes"/>
          <p:cNvSpPr txBox="1"/>
          <p:nvPr/>
        </p:nvSpPr>
        <p:spPr>
          <a:xfrm>
            <a:off x="4143375" y="9120187"/>
            <a:ext cx="3170237" cy="481012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None/>
            </a:pPr>
            <a:fld id="{00000000-1234-1234-1234-123412341234}" type="slidenum">
              <a:rPr b="0" i="0" lang="en-US" sz="13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46:notes"/>
          <p:cNvSpPr/>
          <p:nvPr>
            <p:ph idx="2" type="sldImg"/>
          </p:nvPr>
        </p:nvSpPr>
        <p:spPr>
          <a:xfrm>
            <a:off x="777875" y="1200150"/>
            <a:ext cx="5759450" cy="32400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391" name="Google Shape;391;p46:notes"/>
          <p:cNvSpPr txBox="1"/>
          <p:nvPr>
            <p:ph idx="1" type="body"/>
          </p:nvPr>
        </p:nvSpPr>
        <p:spPr>
          <a:xfrm>
            <a:off x="731837" y="4621212"/>
            <a:ext cx="5851525" cy="3779837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2" name="Google Shape;392;p46:notes"/>
          <p:cNvSpPr txBox="1"/>
          <p:nvPr/>
        </p:nvSpPr>
        <p:spPr>
          <a:xfrm>
            <a:off x="4143375" y="9120187"/>
            <a:ext cx="3170237" cy="481012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None/>
            </a:pPr>
            <a:fld id="{00000000-1234-1234-1234-123412341234}" type="slidenum">
              <a:rPr b="0" i="0" lang="en-US" sz="13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3:notes"/>
          <p:cNvSpPr/>
          <p:nvPr>
            <p:ph idx="2" type="sldImg"/>
          </p:nvPr>
        </p:nvSpPr>
        <p:spPr>
          <a:xfrm>
            <a:off x="777875" y="1200150"/>
            <a:ext cx="5759450" cy="32400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49" name="Google Shape;149;p3:notes"/>
          <p:cNvSpPr txBox="1"/>
          <p:nvPr>
            <p:ph idx="1" type="body"/>
          </p:nvPr>
        </p:nvSpPr>
        <p:spPr>
          <a:xfrm>
            <a:off x="731837" y="4621212"/>
            <a:ext cx="5851525" cy="3779837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3:notes"/>
          <p:cNvSpPr txBox="1"/>
          <p:nvPr/>
        </p:nvSpPr>
        <p:spPr>
          <a:xfrm>
            <a:off x="4143375" y="9120187"/>
            <a:ext cx="3170237" cy="481012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None/>
            </a:pPr>
            <a:fld id="{00000000-1234-1234-1234-123412341234}" type="slidenum">
              <a:rPr b="0" i="0" lang="en-US" sz="13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11b41780dc3_0_184:notes"/>
          <p:cNvSpPr/>
          <p:nvPr>
            <p:ph idx="2" type="sldImg"/>
          </p:nvPr>
        </p:nvSpPr>
        <p:spPr>
          <a:xfrm>
            <a:off x="777875" y="1200150"/>
            <a:ext cx="5759400" cy="324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11b41780dc3_0_184:notes"/>
          <p:cNvSpPr txBox="1"/>
          <p:nvPr>
            <p:ph idx="1" type="body"/>
          </p:nvPr>
        </p:nvSpPr>
        <p:spPr>
          <a:xfrm>
            <a:off x="731837" y="4621212"/>
            <a:ext cx="5851500" cy="377970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g11b41780dc3_0_184:notes"/>
          <p:cNvSpPr txBox="1"/>
          <p:nvPr>
            <p:ph idx="12" type="sldNum"/>
          </p:nvPr>
        </p:nvSpPr>
        <p:spPr>
          <a:xfrm>
            <a:off x="4143375" y="9120187"/>
            <a:ext cx="3170100" cy="480900"/>
          </a:xfrm>
          <a:prstGeom prst="rect">
            <a:avLst/>
          </a:prstGeom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11b41780dc3_0_165:notes"/>
          <p:cNvSpPr/>
          <p:nvPr>
            <p:ph idx="2" type="sldImg"/>
          </p:nvPr>
        </p:nvSpPr>
        <p:spPr>
          <a:xfrm>
            <a:off x="777875" y="1200150"/>
            <a:ext cx="5759400" cy="324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11b41780dc3_0_165:notes"/>
          <p:cNvSpPr txBox="1"/>
          <p:nvPr>
            <p:ph idx="1" type="body"/>
          </p:nvPr>
        </p:nvSpPr>
        <p:spPr>
          <a:xfrm>
            <a:off x="731837" y="4621212"/>
            <a:ext cx="5851500" cy="377970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g11b41780dc3_0_165:notes"/>
          <p:cNvSpPr txBox="1"/>
          <p:nvPr>
            <p:ph idx="12" type="sldNum"/>
          </p:nvPr>
        </p:nvSpPr>
        <p:spPr>
          <a:xfrm>
            <a:off x="4143375" y="9120187"/>
            <a:ext cx="3170100" cy="480900"/>
          </a:xfrm>
          <a:prstGeom prst="rect">
            <a:avLst/>
          </a:prstGeom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11b41780dc3_0_175:notes"/>
          <p:cNvSpPr/>
          <p:nvPr>
            <p:ph idx="2" type="sldImg"/>
          </p:nvPr>
        </p:nvSpPr>
        <p:spPr>
          <a:xfrm>
            <a:off x="777875" y="1200150"/>
            <a:ext cx="5759400" cy="324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11b41780dc3_0_175:notes"/>
          <p:cNvSpPr txBox="1"/>
          <p:nvPr>
            <p:ph idx="1" type="body"/>
          </p:nvPr>
        </p:nvSpPr>
        <p:spPr>
          <a:xfrm>
            <a:off x="731837" y="4621212"/>
            <a:ext cx="5851500" cy="377970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g11b41780dc3_0_175:notes"/>
          <p:cNvSpPr txBox="1"/>
          <p:nvPr>
            <p:ph idx="12" type="sldNum"/>
          </p:nvPr>
        </p:nvSpPr>
        <p:spPr>
          <a:xfrm>
            <a:off x="4143375" y="9120187"/>
            <a:ext cx="3170100" cy="480900"/>
          </a:xfrm>
          <a:prstGeom prst="rect">
            <a:avLst/>
          </a:prstGeom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11b41780dc3_0_208:notes"/>
          <p:cNvSpPr/>
          <p:nvPr>
            <p:ph idx="2" type="sldImg"/>
          </p:nvPr>
        </p:nvSpPr>
        <p:spPr>
          <a:xfrm>
            <a:off x="777875" y="1200150"/>
            <a:ext cx="5759400" cy="324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11b41780dc3_0_208:notes"/>
          <p:cNvSpPr txBox="1"/>
          <p:nvPr>
            <p:ph idx="1" type="body"/>
          </p:nvPr>
        </p:nvSpPr>
        <p:spPr>
          <a:xfrm>
            <a:off x="731837" y="4621212"/>
            <a:ext cx="5851500" cy="377970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g11b41780dc3_0_208:notes"/>
          <p:cNvSpPr txBox="1"/>
          <p:nvPr>
            <p:ph idx="12" type="sldNum"/>
          </p:nvPr>
        </p:nvSpPr>
        <p:spPr>
          <a:xfrm>
            <a:off x="4143375" y="9120187"/>
            <a:ext cx="3170100" cy="480900"/>
          </a:xfrm>
          <a:prstGeom prst="rect">
            <a:avLst/>
          </a:prstGeom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6:notes"/>
          <p:cNvSpPr txBox="1"/>
          <p:nvPr>
            <p:ph idx="1" type="body"/>
          </p:nvPr>
        </p:nvSpPr>
        <p:spPr>
          <a:xfrm>
            <a:off x="731837" y="4621212"/>
            <a:ext cx="5851525" cy="3779837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6:notes"/>
          <p:cNvSpPr/>
          <p:nvPr>
            <p:ph idx="2" type="sldImg"/>
          </p:nvPr>
        </p:nvSpPr>
        <p:spPr>
          <a:xfrm>
            <a:off x="777875" y="1200150"/>
            <a:ext cx="5759450" cy="32400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125c313da99_0_7:notes"/>
          <p:cNvSpPr txBox="1"/>
          <p:nvPr>
            <p:ph idx="1" type="body"/>
          </p:nvPr>
        </p:nvSpPr>
        <p:spPr>
          <a:xfrm>
            <a:off x="731837" y="4621212"/>
            <a:ext cx="5851500" cy="3779700"/>
          </a:xfrm>
          <a:prstGeom prst="rect">
            <a:avLst/>
          </a:prstGeom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g125c313da99_0_7:notes"/>
          <p:cNvSpPr/>
          <p:nvPr>
            <p:ph idx="2" type="sldImg"/>
          </p:nvPr>
        </p:nvSpPr>
        <p:spPr>
          <a:xfrm>
            <a:off x="777875" y="1200150"/>
            <a:ext cx="5759400" cy="3240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2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9" name="Google Shape;29;p2"/>
          <p:cNvSpPr txBox="1"/>
          <p:nvPr>
            <p:ph idx="10" type="dt"/>
          </p:nvPr>
        </p:nvSpPr>
        <p:spPr>
          <a:xfrm>
            <a:off x="7205662" y="6042025"/>
            <a:ext cx="9112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2"/>
          <p:cNvSpPr txBox="1"/>
          <p:nvPr>
            <p:ph idx="11" type="ftr"/>
          </p:nvPr>
        </p:nvSpPr>
        <p:spPr>
          <a:xfrm>
            <a:off x="677862" y="6042025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"/>
          <p:cNvSpPr txBox="1"/>
          <p:nvPr>
            <p:ph idx="12" type="sldNum"/>
          </p:nvPr>
        </p:nvSpPr>
        <p:spPr>
          <a:xfrm>
            <a:off x="8589962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2"/>
          <p:cNvSpPr txBox="1"/>
          <p:nvPr>
            <p:ph idx="10" type="dt"/>
          </p:nvPr>
        </p:nvSpPr>
        <p:spPr>
          <a:xfrm>
            <a:off x="7205662" y="6042025"/>
            <a:ext cx="9112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2"/>
          <p:cNvSpPr txBox="1"/>
          <p:nvPr>
            <p:ph idx="11" type="ftr"/>
          </p:nvPr>
        </p:nvSpPr>
        <p:spPr>
          <a:xfrm>
            <a:off x="677862" y="6042025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12"/>
          <p:cNvSpPr txBox="1"/>
          <p:nvPr>
            <p:ph idx="12" type="sldNum"/>
          </p:nvPr>
        </p:nvSpPr>
        <p:spPr>
          <a:xfrm>
            <a:off x="8589962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3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13"/>
          <p:cNvSpPr txBox="1"/>
          <p:nvPr>
            <p:ph idx="10" type="dt"/>
          </p:nvPr>
        </p:nvSpPr>
        <p:spPr>
          <a:xfrm>
            <a:off x="7205662" y="6042025"/>
            <a:ext cx="9112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3"/>
          <p:cNvSpPr txBox="1"/>
          <p:nvPr>
            <p:ph idx="11" type="ftr"/>
          </p:nvPr>
        </p:nvSpPr>
        <p:spPr>
          <a:xfrm>
            <a:off x="677862" y="6042025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3"/>
          <p:cNvSpPr txBox="1"/>
          <p:nvPr>
            <p:ph idx="12" type="sldNum"/>
          </p:nvPr>
        </p:nvSpPr>
        <p:spPr>
          <a:xfrm>
            <a:off x="8589962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4"/>
          <p:cNvSpPr txBox="1"/>
          <p:nvPr>
            <p:ph type="title"/>
          </p:nvPr>
        </p:nvSpPr>
        <p:spPr>
          <a:xfrm>
            <a:off x="677862" y="609600"/>
            <a:ext cx="8596312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4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112" name="Google Shape;112;p14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3" name="Google Shape;113;p14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114" name="Google Shape;114;p14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5" name="Google Shape;115;p14"/>
          <p:cNvSpPr txBox="1"/>
          <p:nvPr>
            <p:ph idx="10" type="dt"/>
          </p:nvPr>
        </p:nvSpPr>
        <p:spPr>
          <a:xfrm>
            <a:off x="7205662" y="6042025"/>
            <a:ext cx="9112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14"/>
          <p:cNvSpPr txBox="1"/>
          <p:nvPr>
            <p:ph idx="11" type="ftr"/>
          </p:nvPr>
        </p:nvSpPr>
        <p:spPr>
          <a:xfrm>
            <a:off x="677862" y="6042025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4"/>
          <p:cNvSpPr txBox="1"/>
          <p:nvPr>
            <p:ph idx="12" type="sldNum"/>
          </p:nvPr>
        </p:nvSpPr>
        <p:spPr>
          <a:xfrm>
            <a:off x="8589962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5"/>
          <p:cNvSpPr txBox="1"/>
          <p:nvPr>
            <p:ph type="title"/>
          </p:nvPr>
        </p:nvSpPr>
        <p:spPr>
          <a:xfrm>
            <a:off x="677862" y="609600"/>
            <a:ext cx="8596312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5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1" name="Google Shape;121;p15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2" name="Google Shape;122;p15"/>
          <p:cNvSpPr txBox="1"/>
          <p:nvPr>
            <p:ph idx="10" type="dt"/>
          </p:nvPr>
        </p:nvSpPr>
        <p:spPr>
          <a:xfrm>
            <a:off x="7205662" y="6042025"/>
            <a:ext cx="9112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15"/>
          <p:cNvSpPr txBox="1"/>
          <p:nvPr>
            <p:ph idx="11" type="ftr"/>
          </p:nvPr>
        </p:nvSpPr>
        <p:spPr>
          <a:xfrm>
            <a:off x="677862" y="6042025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15"/>
          <p:cNvSpPr txBox="1"/>
          <p:nvPr>
            <p:ph idx="12" type="sldNum"/>
          </p:nvPr>
        </p:nvSpPr>
        <p:spPr>
          <a:xfrm>
            <a:off x="8589962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6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16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8" name="Google Shape;128;p16"/>
          <p:cNvSpPr txBox="1"/>
          <p:nvPr>
            <p:ph idx="10" type="dt"/>
          </p:nvPr>
        </p:nvSpPr>
        <p:spPr>
          <a:xfrm>
            <a:off x="7205662" y="6042025"/>
            <a:ext cx="9112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16"/>
          <p:cNvSpPr txBox="1"/>
          <p:nvPr>
            <p:ph idx="11" type="ftr"/>
          </p:nvPr>
        </p:nvSpPr>
        <p:spPr>
          <a:xfrm>
            <a:off x="677862" y="6042025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6"/>
          <p:cNvSpPr txBox="1"/>
          <p:nvPr>
            <p:ph idx="12" type="sldNum"/>
          </p:nvPr>
        </p:nvSpPr>
        <p:spPr>
          <a:xfrm>
            <a:off x="8589962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 txBox="1"/>
          <p:nvPr>
            <p:ph type="title"/>
          </p:nvPr>
        </p:nvSpPr>
        <p:spPr>
          <a:xfrm>
            <a:off x="677862" y="609600"/>
            <a:ext cx="8596312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4"/>
          <p:cNvSpPr txBox="1"/>
          <p:nvPr>
            <p:ph idx="1" type="body"/>
          </p:nvPr>
        </p:nvSpPr>
        <p:spPr>
          <a:xfrm>
            <a:off x="677862" y="2160587"/>
            <a:ext cx="8596312" cy="3881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2" name="Google Shape;52;p4"/>
          <p:cNvSpPr txBox="1"/>
          <p:nvPr>
            <p:ph idx="10" type="dt"/>
          </p:nvPr>
        </p:nvSpPr>
        <p:spPr>
          <a:xfrm>
            <a:off x="7205662" y="6042025"/>
            <a:ext cx="9112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4"/>
          <p:cNvSpPr txBox="1"/>
          <p:nvPr>
            <p:ph idx="11" type="ftr"/>
          </p:nvPr>
        </p:nvSpPr>
        <p:spPr>
          <a:xfrm>
            <a:off x="677862" y="6042025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4"/>
          <p:cNvSpPr txBox="1"/>
          <p:nvPr>
            <p:ph idx="12" type="sldNum"/>
          </p:nvPr>
        </p:nvSpPr>
        <p:spPr>
          <a:xfrm>
            <a:off x="8589962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5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5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8" name="Google Shape;58;p5"/>
          <p:cNvSpPr txBox="1"/>
          <p:nvPr>
            <p:ph idx="10" type="dt"/>
          </p:nvPr>
        </p:nvSpPr>
        <p:spPr>
          <a:xfrm>
            <a:off x="7205662" y="6042025"/>
            <a:ext cx="9112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5"/>
          <p:cNvSpPr txBox="1"/>
          <p:nvPr>
            <p:ph idx="11" type="ftr"/>
          </p:nvPr>
        </p:nvSpPr>
        <p:spPr>
          <a:xfrm>
            <a:off x="677862" y="6042025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5"/>
          <p:cNvSpPr txBox="1"/>
          <p:nvPr>
            <p:ph idx="12" type="sldNum"/>
          </p:nvPr>
        </p:nvSpPr>
        <p:spPr>
          <a:xfrm>
            <a:off x="8589962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6"/>
          <p:cNvSpPr txBox="1"/>
          <p:nvPr>
            <p:ph type="title"/>
          </p:nvPr>
        </p:nvSpPr>
        <p:spPr>
          <a:xfrm>
            <a:off x="677862" y="609600"/>
            <a:ext cx="8596312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6"/>
          <p:cNvSpPr txBox="1"/>
          <p:nvPr>
            <p:ph idx="1" type="body"/>
          </p:nvPr>
        </p:nvSpPr>
        <p:spPr>
          <a:xfrm rot="5400000">
            <a:off x="3035300" y="-196851"/>
            <a:ext cx="3881437" cy="85963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64" name="Google Shape;64;p6"/>
          <p:cNvSpPr txBox="1"/>
          <p:nvPr>
            <p:ph idx="10" type="dt"/>
          </p:nvPr>
        </p:nvSpPr>
        <p:spPr>
          <a:xfrm>
            <a:off x="7205662" y="6042025"/>
            <a:ext cx="9112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6"/>
          <p:cNvSpPr txBox="1"/>
          <p:nvPr>
            <p:ph idx="11" type="ftr"/>
          </p:nvPr>
        </p:nvSpPr>
        <p:spPr>
          <a:xfrm>
            <a:off x="677862" y="6042025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6"/>
          <p:cNvSpPr txBox="1"/>
          <p:nvPr>
            <p:ph idx="12" type="sldNum"/>
          </p:nvPr>
        </p:nvSpPr>
        <p:spPr>
          <a:xfrm>
            <a:off x="8589962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dadero o falso">
  <p:cSld name="Verdadero o falso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7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7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0" name="Google Shape;70;p7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1" name="Google Shape;71;p7"/>
          <p:cNvSpPr txBox="1"/>
          <p:nvPr>
            <p:ph idx="10" type="dt"/>
          </p:nvPr>
        </p:nvSpPr>
        <p:spPr>
          <a:xfrm>
            <a:off x="7205662" y="6042025"/>
            <a:ext cx="9112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7"/>
          <p:cNvSpPr txBox="1"/>
          <p:nvPr>
            <p:ph idx="11" type="ftr"/>
          </p:nvPr>
        </p:nvSpPr>
        <p:spPr>
          <a:xfrm>
            <a:off x="677862" y="6042025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7"/>
          <p:cNvSpPr txBox="1"/>
          <p:nvPr>
            <p:ph idx="12" type="sldNum"/>
          </p:nvPr>
        </p:nvSpPr>
        <p:spPr>
          <a:xfrm>
            <a:off x="8589962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rjeta de nombre">
  <p:cSld name="Tarjeta de nombre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8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8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7" name="Google Shape;77;p8"/>
          <p:cNvSpPr txBox="1"/>
          <p:nvPr>
            <p:ph idx="10" type="dt"/>
          </p:nvPr>
        </p:nvSpPr>
        <p:spPr>
          <a:xfrm>
            <a:off x="7205662" y="6042025"/>
            <a:ext cx="9112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8"/>
          <p:cNvSpPr txBox="1"/>
          <p:nvPr>
            <p:ph idx="11" type="ftr"/>
          </p:nvPr>
        </p:nvSpPr>
        <p:spPr>
          <a:xfrm>
            <a:off x="677862" y="6042025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8"/>
          <p:cNvSpPr txBox="1"/>
          <p:nvPr>
            <p:ph idx="12" type="sldNum"/>
          </p:nvPr>
        </p:nvSpPr>
        <p:spPr>
          <a:xfrm>
            <a:off x="8589962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descripción">
  <p:cSld name="Título y descripció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9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9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83" name="Google Shape;83;p9"/>
          <p:cNvSpPr txBox="1"/>
          <p:nvPr>
            <p:ph idx="10" type="dt"/>
          </p:nvPr>
        </p:nvSpPr>
        <p:spPr>
          <a:xfrm>
            <a:off x="7205662" y="6042025"/>
            <a:ext cx="9112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9"/>
          <p:cNvSpPr txBox="1"/>
          <p:nvPr>
            <p:ph idx="11" type="ftr"/>
          </p:nvPr>
        </p:nvSpPr>
        <p:spPr>
          <a:xfrm>
            <a:off x="677862" y="6042025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9"/>
          <p:cNvSpPr txBox="1"/>
          <p:nvPr>
            <p:ph idx="12" type="sldNum"/>
          </p:nvPr>
        </p:nvSpPr>
        <p:spPr>
          <a:xfrm>
            <a:off x="8589962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0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0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9" name="Google Shape;89;p10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90" name="Google Shape;90;p10"/>
          <p:cNvSpPr txBox="1"/>
          <p:nvPr>
            <p:ph idx="10" type="dt"/>
          </p:nvPr>
        </p:nvSpPr>
        <p:spPr>
          <a:xfrm>
            <a:off x="7205662" y="6042025"/>
            <a:ext cx="9112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0"/>
          <p:cNvSpPr txBox="1"/>
          <p:nvPr>
            <p:ph idx="11" type="ftr"/>
          </p:nvPr>
        </p:nvSpPr>
        <p:spPr>
          <a:xfrm>
            <a:off x="677862" y="6042025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0"/>
          <p:cNvSpPr txBox="1"/>
          <p:nvPr>
            <p:ph idx="12" type="sldNum"/>
          </p:nvPr>
        </p:nvSpPr>
        <p:spPr>
          <a:xfrm>
            <a:off x="8589962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1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6" name="Google Shape;96;p11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97" name="Google Shape;97;p11"/>
          <p:cNvSpPr txBox="1"/>
          <p:nvPr>
            <p:ph idx="10" type="dt"/>
          </p:nvPr>
        </p:nvSpPr>
        <p:spPr>
          <a:xfrm>
            <a:off x="7205662" y="6042025"/>
            <a:ext cx="9112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1"/>
          <p:cNvSpPr txBox="1"/>
          <p:nvPr>
            <p:ph idx="11" type="ftr"/>
          </p:nvPr>
        </p:nvSpPr>
        <p:spPr>
          <a:xfrm>
            <a:off x="677862" y="6042025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1"/>
          <p:cNvSpPr txBox="1"/>
          <p:nvPr>
            <p:ph idx="12" type="sldNum"/>
          </p:nvPr>
        </p:nvSpPr>
        <p:spPr>
          <a:xfrm>
            <a:off x="8589962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1"/>
          <p:cNvGrpSpPr/>
          <p:nvPr/>
        </p:nvGrpSpPr>
        <p:grpSpPr>
          <a:xfrm>
            <a:off x="0" y="-7937"/>
            <a:ext cx="12192000" cy="6865937"/>
            <a:chOff x="0" y="-8467"/>
            <a:chExt cx="12192000" cy="6866467"/>
          </a:xfrm>
        </p:grpSpPr>
        <p:cxnSp>
          <p:nvCxnSpPr>
            <p:cNvPr id="11" name="Google Shape;11;p1"/>
            <p:cNvCxnSpPr/>
            <p:nvPr/>
          </p:nvCxnSpPr>
          <p:spPr>
            <a:xfrm>
              <a:off x="9371013" y="-528"/>
              <a:ext cx="1219200" cy="6858528"/>
            </a:xfrm>
            <a:prstGeom prst="straightConnector1">
              <a:avLst/>
            </a:prstGeom>
            <a:noFill/>
            <a:ln cap="rnd" cmpd="sng" w="9525">
              <a:solidFill>
                <a:srgbClr val="BFBFBF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2" name="Google Shape;12;p1"/>
            <p:cNvCxnSpPr/>
            <p:nvPr/>
          </p:nvCxnSpPr>
          <p:spPr>
            <a:xfrm flipH="1">
              <a:off x="7424738" y="3681168"/>
              <a:ext cx="4764087" cy="3176832"/>
            </a:xfrm>
            <a:prstGeom prst="straightConnector1">
              <a:avLst/>
            </a:prstGeom>
            <a:noFill/>
            <a:ln cap="rnd" cmpd="sng" w="9525">
              <a:solidFill>
                <a:srgbClr val="D9D9D9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13" name="Google Shape;13;p1"/>
            <p:cNvSpPr/>
            <p:nvPr/>
          </p:nvSpPr>
          <p:spPr>
            <a:xfrm>
              <a:off x="9182100" y="-8467"/>
              <a:ext cx="3006725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4" name="Google Shape;14;p1"/>
            <p:cNvSpPr/>
            <p:nvPr/>
          </p:nvSpPr>
          <p:spPr>
            <a:xfrm>
              <a:off x="9602788" y="-8467"/>
              <a:ext cx="2589212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19607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5" name="Google Shape;15;p1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fmla="val 21600" name="adj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9334500" y="-8467"/>
              <a:ext cx="2854325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9">
                <a:alpha val="69803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7" name="Google Shape;17;p1"/>
            <p:cNvSpPr/>
            <p:nvPr/>
          </p:nvSpPr>
          <p:spPr>
            <a:xfrm>
              <a:off x="10898188" y="-8467"/>
              <a:ext cx="1290637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C0E474">
                <a:alpha val="69803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8" name="Google Shape;18;p1"/>
            <p:cNvSpPr/>
            <p:nvPr/>
          </p:nvSpPr>
          <p:spPr>
            <a:xfrm>
              <a:off x="10939463" y="-8467"/>
              <a:ext cx="1249362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9" name="Google Shape;19;p1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fmla="val 21600" name="adj"/>
              </a:avLst>
            </a:prstGeom>
            <a:solidFill>
              <a:schemeClr val="accent1">
                <a:alpha val="79607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0" name="Google Shape;20;p1"/>
            <p:cNvSpPr/>
            <p:nvPr/>
          </p:nvSpPr>
          <p:spPr>
            <a:xfrm rot="10800000">
              <a:off x="0" y="-528"/>
              <a:ext cx="842963" cy="5666225"/>
            </a:xfrm>
            <a:prstGeom prst="triangle">
              <a:avLst>
                <a:gd fmla="val 21600" name="adj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sp>
        <p:nvSpPr>
          <p:cNvPr id="21" name="Google Shape;21;p1"/>
          <p:cNvSpPr txBox="1"/>
          <p:nvPr>
            <p:ph type="title"/>
          </p:nvPr>
        </p:nvSpPr>
        <p:spPr>
          <a:xfrm>
            <a:off x="677862" y="609600"/>
            <a:ext cx="8596312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2" name="Google Shape;22;p1"/>
          <p:cNvSpPr txBox="1"/>
          <p:nvPr>
            <p:ph idx="1" type="body"/>
          </p:nvPr>
        </p:nvSpPr>
        <p:spPr>
          <a:xfrm>
            <a:off x="677862" y="2160587"/>
            <a:ext cx="8596312" cy="3881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b="0" i="0" sz="1800" u="none" cap="none" strike="noStrik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  <a:defRPr b="0" i="0" sz="1600" u="none" cap="none" strike="noStrik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  <a:defRPr b="0" i="0" sz="1400" u="none" cap="none" strike="noStrik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3" name="Google Shape;23;p1"/>
          <p:cNvSpPr txBox="1"/>
          <p:nvPr>
            <p:ph idx="10" type="dt"/>
          </p:nvPr>
        </p:nvSpPr>
        <p:spPr>
          <a:xfrm>
            <a:off x="7205662" y="6042025"/>
            <a:ext cx="9112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>
                <a:solidFill>
                  <a:srgbClr val="89898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4" name="Google Shape;24;p1"/>
          <p:cNvSpPr txBox="1"/>
          <p:nvPr>
            <p:ph idx="11" type="ftr"/>
          </p:nvPr>
        </p:nvSpPr>
        <p:spPr>
          <a:xfrm>
            <a:off x="677862" y="6042025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5" name="Google Shape;25;p1"/>
          <p:cNvSpPr txBox="1"/>
          <p:nvPr>
            <p:ph idx="12" type="sldNum"/>
          </p:nvPr>
        </p:nvSpPr>
        <p:spPr>
          <a:xfrm>
            <a:off x="8589962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mc:AlternateContent>
    <mc:Choice Requires="p14">
      <p:transition spd="slow" p14:dur="1000">
        <p:fade thruBlk="1"/>
      </p:transition>
    </mc:Choice>
    <mc:Fallback>
      <p:transition spd="slow">
        <p:fade/>
      </p:transition>
    </mc:Fallback>
  </mc:AlternateConten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oogle Shape;33;p3"/>
          <p:cNvGrpSpPr/>
          <p:nvPr/>
        </p:nvGrpSpPr>
        <p:grpSpPr>
          <a:xfrm>
            <a:off x="0" y="-7937"/>
            <a:ext cx="12192000" cy="6865937"/>
            <a:chOff x="0" y="-8467"/>
            <a:chExt cx="12192000" cy="6866467"/>
          </a:xfrm>
        </p:grpSpPr>
        <p:cxnSp>
          <p:nvCxnSpPr>
            <p:cNvPr id="34" name="Google Shape;34;p3"/>
            <p:cNvCxnSpPr/>
            <p:nvPr/>
          </p:nvCxnSpPr>
          <p:spPr>
            <a:xfrm>
              <a:off x="9371013" y="-528"/>
              <a:ext cx="1219200" cy="6858528"/>
            </a:xfrm>
            <a:prstGeom prst="straightConnector1">
              <a:avLst/>
            </a:prstGeom>
            <a:noFill/>
            <a:ln cap="rnd" cmpd="sng" w="9525">
              <a:solidFill>
                <a:srgbClr val="BFBFBF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35" name="Google Shape;35;p3"/>
            <p:cNvCxnSpPr/>
            <p:nvPr/>
          </p:nvCxnSpPr>
          <p:spPr>
            <a:xfrm flipH="1">
              <a:off x="7424738" y="3681168"/>
              <a:ext cx="4764087" cy="3176832"/>
            </a:xfrm>
            <a:prstGeom prst="straightConnector1">
              <a:avLst/>
            </a:prstGeom>
            <a:noFill/>
            <a:ln cap="rnd" cmpd="sng" w="9525">
              <a:solidFill>
                <a:srgbClr val="D9D9D9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36" name="Google Shape;36;p3"/>
            <p:cNvSpPr/>
            <p:nvPr/>
          </p:nvSpPr>
          <p:spPr>
            <a:xfrm>
              <a:off x="9182100" y="-8467"/>
              <a:ext cx="3006725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7" name="Google Shape;37;p3"/>
            <p:cNvSpPr/>
            <p:nvPr/>
          </p:nvSpPr>
          <p:spPr>
            <a:xfrm>
              <a:off x="9602788" y="-8467"/>
              <a:ext cx="2589212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19607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8" name="Google Shape;38;p3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fmla="val 21600" name="adj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9" name="Google Shape;39;p3"/>
            <p:cNvSpPr/>
            <p:nvPr/>
          </p:nvSpPr>
          <p:spPr>
            <a:xfrm>
              <a:off x="9334500" y="-8467"/>
              <a:ext cx="2854325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9">
                <a:alpha val="69803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40" name="Google Shape;40;p3"/>
            <p:cNvSpPr/>
            <p:nvPr/>
          </p:nvSpPr>
          <p:spPr>
            <a:xfrm>
              <a:off x="10898188" y="-8467"/>
              <a:ext cx="1290637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C0E474">
                <a:alpha val="69803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10939463" y="-8467"/>
              <a:ext cx="1249362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fmla="val 21600" name="adj"/>
              </a:avLst>
            </a:prstGeom>
            <a:solidFill>
              <a:schemeClr val="accent1">
                <a:alpha val="79607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43" name="Google Shape;43;p3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sp>
        <p:nvSpPr>
          <p:cNvPr id="44" name="Google Shape;44;p3"/>
          <p:cNvSpPr txBox="1"/>
          <p:nvPr>
            <p:ph type="title"/>
          </p:nvPr>
        </p:nvSpPr>
        <p:spPr>
          <a:xfrm>
            <a:off x="677862" y="609600"/>
            <a:ext cx="8596312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5" name="Google Shape;45;p3"/>
          <p:cNvSpPr txBox="1"/>
          <p:nvPr>
            <p:ph idx="1" type="body"/>
          </p:nvPr>
        </p:nvSpPr>
        <p:spPr>
          <a:xfrm>
            <a:off x="677862" y="2160587"/>
            <a:ext cx="8596312" cy="3881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b="0" i="0" sz="1800" u="none" cap="none" strike="noStrik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  <a:defRPr b="0" i="0" sz="1600" u="none" cap="none" strike="noStrik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  <a:defRPr b="0" i="0" sz="1400" u="none" cap="none" strike="noStrik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46" name="Google Shape;46;p3"/>
          <p:cNvSpPr txBox="1"/>
          <p:nvPr>
            <p:ph idx="10" type="dt"/>
          </p:nvPr>
        </p:nvSpPr>
        <p:spPr>
          <a:xfrm>
            <a:off x="7205662" y="6042025"/>
            <a:ext cx="9112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>
                <a:solidFill>
                  <a:srgbClr val="89898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47" name="Google Shape;47;p3"/>
          <p:cNvSpPr txBox="1"/>
          <p:nvPr>
            <p:ph idx="11" type="ftr"/>
          </p:nvPr>
        </p:nvSpPr>
        <p:spPr>
          <a:xfrm>
            <a:off x="677862" y="6042025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12" type="sldNum"/>
          </p:nvPr>
        </p:nvSpPr>
        <p:spPr>
          <a:xfrm>
            <a:off x="8589962" y="60420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  <a:defRPr b="0" i="0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mc:AlternateContent>
    <mc:Choice Requires="p14">
      <p:transition spd="slow" p14:dur="1000">
        <p:fade thruBlk="1"/>
      </p:transition>
    </mc:Choice>
    <mc:Fallback>
      <p:transition spd="slow">
        <p:fade/>
      </p:transition>
    </mc:Fallback>
  </mc:AlternateConten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docs.google.com/document/d/1994QjV_nQs871iNzjzDF2vfSQEhBn-0bgVEe7WibFgE/edit" TargetMode="External"/><Relationship Id="rId4" Type="http://schemas.openxmlformats.org/officeDocument/2006/relationships/hyperlink" Target="https://docs.google.com/document/d/1rDA8REb22pny-aNEYCY2ddkcsOsX47wU/edit" TargetMode="External"/><Relationship Id="rId5" Type="http://schemas.openxmlformats.org/officeDocument/2006/relationships/hyperlink" Target="https://docs.google.com/document/d/1ypQmOmD9-sO3SBFeVSg0GxflgQEEZY5R/edit" TargetMode="External"/><Relationship Id="rId6" Type="http://schemas.openxmlformats.org/officeDocument/2006/relationships/hyperlink" Target="https://docs.google.com/document/d/1MyC3VVEpo5_CSfYXBMCq6zyBrH03B6eC/edit" TargetMode="External"/><Relationship Id="rId7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Relationship Id="rId4" Type="http://schemas.openxmlformats.org/officeDocument/2006/relationships/hyperlink" Target="https://docs.google.com/document/d/1rNKxHpFQRPeWAVWQT54j0a1iUV3ocUNE4UiWgu0_62Q/edit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.png"/><Relationship Id="rId4" Type="http://schemas.openxmlformats.org/officeDocument/2006/relationships/hyperlink" Target="http://www.planesdeestudio.unlu.edu.ar/?q=node/98" TargetMode="External"/><Relationship Id="rId5" Type="http://schemas.openxmlformats.org/officeDocument/2006/relationships/hyperlink" Target="http://www.planesdeestudio.unlu.edu.ar/?q=node/99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planesdeestudio.unlu.edu.ar/sites/www.planesdeestudio.unlu.edu.ar/files/site/Resol.%202641-17%20-%20MD%20%282%29.pdf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planesdeestudio.unlu.edu.ar/sites/www.planesdeestudio.unlu.edu.ar/files/site/RS-2020-176-APN-SECPU%23ME%20-%20UN%20DE%20LUJ%C3%81N%20%281%29.pdf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7"/>
          <p:cNvSpPr txBox="1"/>
          <p:nvPr>
            <p:ph type="ctrTitle"/>
          </p:nvPr>
        </p:nvSpPr>
        <p:spPr>
          <a:xfrm>
            <a:off x="377825" y="488950"/>
            <a:ext cx="9144000" cy="3021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Trebuchet MS"/>
              <a:buNone/>
            </a:pPr>
            <a:r>
              <a:rPr lang="en-US" sz="4200"/>
              <a:t>Pensar carreras con la opción pedagógica </a:t>
            </a:r>
            <a:r>
              <a:rPr b="1" lang="en-US" sz="4200"/>
              <a:t>a distancia</a:t>
            </a:r>
            <a:r>
              <a:rPr lang="en-US" sz="4200"/>
              <a:t> en la UNLu</a:t>
            </a:r>
            <a:endParaRPr/>
          </a:p>
        </p:txBody>
      </p:sp>
      <p:sp>
        <p:nvSpPr>
          <p:cNvPr id="137" name="Google Shape;137;p17"/>
          <p:cNvSpPr txBox="1"/>
          <p:nvPr>
            <p:ph idx="1" type="subTitle"/>
          </p:nvPr>
        </p:nvSpPr>
        <p:spPr>
          <a:xfrm>
            <a:off x="300037" y="4249737"/>
            <a:ext cx="9144000" cy="9953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360"/>
              <a:buNone/>
            </a:pPr>
            <a:r>
              <a:rPr b="0" i="0" lang="en-US" sz="170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Dirección </a:t>
            </a:r>
            <a:r>
              <a:rPr lang="en-US" sz="1700"/>
              <a:t>de Gestión Curricular</a:t>
            </a:r>
            <a:endParaRPr/>
          </a:p>
          <a:p>
            <a:pPr indent="0" lvl="0" marL="0" rtl="0" algn="r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360"/>
              <a:buNone/>
            </a:pPr>
            <a:r>
              <a:rPr b="1" i="0" lang="en-US" sz="170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Dirección General de Asuntos Académicos - UNLu</a:t>
            </a:r>
            <a:endParaRPr/>
          </a:p>
        </p:txBody>
      </p:sp>
      <p:pic>
        <p:nvPicPr>
          <p:cNvPr id="138" name="Google Shape;138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82600" y="5416550"/>
            <a:ext cx="1108075" cy="1136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6"/>
          <p:cNvSpPr txBox="1"/>
          <p:nvPr>
            <p:ph type="title"/>
          </p:nvPr>
        </p:nvSpPr>
        <p:spPr>
          <a:xfrm>
            <a:off x="936625" y="231775"/>
            <a:ext cx="8020050" cy="1009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</a:pPr>
            <a:r>
              <a:rPr b="0" i="0" lang="en-US" sz="40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Generación del Proyecto</a:t>
            </a:r>
            <a:endParaRPr/>
          </a:p>
        </p:txBody>
      </p:sp>
      <p:sp>
        <p:nvSpPr>
          <p:cNvPr id="236" name="Google Shape;236;p26"/>
          <p:cNvSpPr txBox="1"/>
          <p:nvPr>
            <p:ph idx="1" type="body"/>
          </p:nvPr>
        </p:nvSpPr>
        <p:spPr>
          <a:xfrm>
            <a:off x="1214437" y="1147762"/>
            <a:ext cx="8083550" cy="494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2740" lvl="0" marL="342900" marR="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"/>
              <a:buFont typeface="Noto Sans Symbols"/>
              <a:buNone/>
            </a:pPr>
            <a:r>
              <a:t/>
            </a:r>
            <a:endParaRPr b="0" i="0" sz="200" u="none">
              <a:solidFill>
                <a:srgbClr val="40404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just">
              <a:lnSpc>
                <a:spcPct val="17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0" i="0" lang="en-US" sz="1700" u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Modificación de Carreras: </a:t>
            </a:r>
            <a:r>
              <a:rPr b="0" i="0" lang="en-US" sz="1500" u="none" cap="none" strike="noStrik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Se genera en la CPE y se canaliza a través del Departamento de Coordinación de Carreras.</a:t>
            </a:r>
            <a:endParaRPr sz="1500"/>
          </a:p>
          <a:p>
            <a:pPr indent="0" lvl="0" marL="0" marR="0" rtl="0" algn="just">
              <a:lnSpc>
                <a:spcPct val="17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-337820" lvl="0" marL="342900" rtl="0" algn="just">
              <a:lnSpc>
                <a:spcPct val="170000"/>
              </a:lnSpc>
              <a:spcBef>
                <a:spcPts val="1000"/>
              </a:spcBef>
              <a:spcAft>
                <a:spcPts val="0"/>
              </a:spcAft>
              <a:buSzPts val="1360"/>
              <a:buChar char="►"/>
            </a:pPr>
            <a:r>
              <a:rPr lang="en-US" sz="1700"/>
              <a:t>Formatos estándar para elaborar los Proyectos</a:t>
            </a:r>
            <a:endParaRPr/>
          </a:p>
          <a:p>
            <a:pPr indent="-208280" lvl="2" marL="1143000" rtl="0" algn="just">
              <a:lnSpc>
                <a:spcPct val="170000"/>
              </a:lnSpc>
              <a:spcBef>
                <a:spcPts val="1000"/>
              </a:spcBef>
              <a:spcAft>
                <a:spcPts val="0"/>
              </a:spcAft>
              <a:buSzPts val="1120"/>
              <a:buChar char="►"/>
            </a:pPr>
            <a:r>
              <a:rPr lang="en-US"/>
              <a:t>Proyecto de Carrera y Plan de Estudios – Resolución HCS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[Enlace al documento]</a:t>
            </a:r>
            <a:endParaRPr/>
          </a:p>
          <a:p>
            <a:pPr indent="0" lvl="0" marL="0" rtl="0" algn="just">
              <a:lnSpc>
                <a:spcPct val="17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400"/>
              <a:t>                      </a:t>
            </a:r>
            <a:r>
              <a:rPr lang="en-US" sz="1400" u="sng">
                <a:solidFill>
                  <a:schemeClr val="hlink"/>
                </a:solidFill>
                <a:hlinkClick r:id="rId4"/>
              </a:rPr>
              <a:t>Ejemplo Proyecto HCS Plan de Estudios con Modalidad A DISTANCIA</a:t>
            </a:r>
            <a:endParaRPr/>
          </a:p>
          <a:p>
            <a:pPr indent="-208280" lvl="2" marL="1143000" rtl="0" algn="just">
              <a:lnSpc>
                <a:spcPct val="170000"/>
              </a:lnSpc>
              <a:spcBef>
                <a:spcPts val="1000"/>
              </a:spcBef>
              <a:spcAft>
                <a:spcPts val="0"/>
              </a:spcAft>
              <a:buSzPts val="1120"/>
              <a:buChar char="►"/>
            </a:pPr>
            <a:r>
              <a:rPr lang="en-US"/>
              <a:t>Proyecto con Correlativas  - Disposición SA </a:t>
            </a:r>
            <a:r>
              <a:rPr lang="en-US" u="sng">
                <a:solidFill>
                  <a:schemeClr val="hlink"/>
                </a:solidFill>
                <a:hlinkClick r:id="rId5"/>
              </a:rPr>
              <a:t>[Enlace al documento]</a:t>
            </a:r>
            <a:endParaRPr sz="1500"/>
          </a:p>
          <a:p>
            <a:pPr indent="0" lvl="0" marL="0" rtl="0" algn="just">
              <a:lnSpc>
                <a:spcPct val="17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400"/>
              <a:t>                    </a:t>
            </a:r>
            <a:r>
              <a:rPr lang="en-US" sz="1400" u="sng">
                <a:solidFill>
                  <a:schemeClr val="hlink"/>
                </a:solidFill>
                <a:hlinkClick r:id="rId6"/>
              </a:rPr>
              <a:t> Ejemplo Proyecto SA Correlativas de Plan de Estudios  con Modalidad A DISTANCIA</a:t>
            </a:r>
            <a:endParaRPr sz="1500"/>
          </a:p>
        </p:txBody>
      </p:sp>
      <p:pic>
        <p:nvPicPr>
          <p:cNvPr id="237" name="Google Shape;237;p2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08025" y="5448300"/>
            <a:ext cx="1108075" cy="11382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27"/>
          <p:cNvSpPr txBox="1"/>
          <p:nvPr>
            <p:ph type="title"/>
          </p:nvPr>
        </p:nvSpPr>
        <p:spPr>
          <a:xfrm>
            <a:off x="546100" y="309562"/>
            <a:ext cx="8598000" cy="63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Trebuchet MS"/>
              <a:buNone/>
            </a:pPr>
            <a:r>
              <a:rPr b="1" i="0" lang="en-US" sz="32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Proceso UNLu: </a:t>
            </a:r>
            <a:r>
              <a:rPr b="1" lang="en-US" sz="3200"/>
              <a:t>Proceso de Aprobación</a:t>
            </a:r>
            <a:endParaRPr/>
          </a:p>
        </p:txBody>
      </p:sp>
      <p:sp>
        <p:nvSpPr>
          <p:cNvPr id="243" name="Google Shape;243;p27"/>
          <p:cNvSpPr txBox="1"/>
          <p:nvPr/>
        </p:nvSpPr>
        <p:spPr>
          <a:xfrm>
            <a:off x="8589962" y="6067425"/>
            <a:ext cx="6843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</a:pPr>
            <a:fld id="{00000000-1234-1234-1234-123412341234}" type="slidenum">
              <a:rPr b="0" i="0" lang="en-US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  <a:endParaRPr/>
          </a:p>
        </p:txBody>
      </p:sp>
      <p:sp>
        <p:nvSpPr>
          <p:cNvPr id="244" name="Google Shape;244;p27"/>
          <p:cNvSpPr/>
          <p:nvPr/>
        </p:nvSpPr>
        <p:spPr>
          <a:xfrm>
            <a:off x="719162" y="1345362"/>
            <a:ext cx="1866900" cy="5874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i="0" lang="en-US" sz="1800" u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Proyecto</a:t>
            </a:r>
            <a:endParaRPr/>
          </a:p>
        </p:txBody>
      </p:sp>
      <p:sp>
        <p:nvSpPr>
          <p:cNvPr id="245" name="Google Shape;245;p27"/>
          <p:cNvSpPr/>
          <p:nvPr/>
        </p:nvSpPr>
        <p:spPr>
          <a:xfrm>
            <a:off x="3498050" y="1333500"/>
            <a:ext cx="1868400" cy="6603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i="0" lang="en-US" sz="1800" u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Evaluación Curricular</a:t>
            </a:r>
            <a:endParaRPr/>
          </a:p>
        </p:txBody>
      </p:sp>
      <p:sp>
        <p:nvSpPr>
          <p:cNvPr id="246" name="Google Shape;246;p27"/>
          <p:cNvSpPr/>
          <p:nvPr/>
        </p:nvSpPr>
        <p:spPr>
          <a:xfrm>
            <a:off x="6715050" y="4410900"/>
            <a:ext cx="2420700" cy="5874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i="0" lang="en-US" sz="1800" u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Aprobación</a:t>
            </a:r>
            <a:r>
              <a:rPr lang="en-US"/>
              <a:t> </a:t>
            </a:r>
            <a:r>
              <a:rPr b="1" lang="en-US"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HCS</a:t>
            </a:r>
            <a:endParaRPr/>
          </a:p>
        </p:txBody>
      </p:sp>
      <p:sp>
        <p:nvSpPr>
          <p:cNvPr id="247" name="Google Shape;247;p27"/>
          <p:cNvSpPr/>
          <p:nvPr/>
        </p:nvSpPr>
        <p:spPr>
          <a:xfrm>
            <a:off x="6537300" y="2588625"/>
            <a:ext cx="2606700" cy="8493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lang="en-US" sz="18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Conformidad de la SA</a:t>
            </a:r>
            <a:endParaRPr/>
          </a:p>
        </p:txBody>
      </p:sp>
      <p:sp>
        <p:nvSpPr>
          <p:cNvPr id="248" name="Google Shape;248;p27"/>
          <p:cNvSpPr/>
          <p:nvPr/>
        </p:nvSpPr>
        <p:spPr>
          <a:xfrm>
            <a:off x="5661149" y="5641225"/>
            <a:ext cx="3349500" cy="7317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i="0" lang="en-US" sz="1800" u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Reconocimiento oficial y validez nacional </a:t>
            </a:r>
            <a:endParaRPr/>
          </a:p>
        </p:txBody>
      </p:sp>
      <p:sp>
        <p:nvSpPr>
          <p:cNvPr id="249" name="Google Shape;249;p27"/>
          <p:cNvSpPr/>
          <p:nvPr/>
        </p:nvSpPr>
        <p:spPr>
          <a:xfrm>
            <a:off x="6200787" y="1319287"/>
            <a:ext cx="2986200" cy="6096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lang="en-US" sz="18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Aprobación en CPE</a:t>
            </a:r>
            <a:endParaRPr/>
          </a:p>
        </p:txBody>
      </p:sp>
      <p:sp>
        <p:nvSpPr>
          <p:cNvPr id="250" name="Google Shape;250;p27"/>
          <p:cNvSpPr/>
          <p:nvPr/>
        </p:nvSpPr>
        <p:spPr>
          <a:xfrm>
            <a:off x="2699906" y="1484997"/>
            <a:ext cx="684300" cy="308100"/>
          </a:xfrm>
          <a:prstGeom prst="rightArrow">
            <a:avLst>
              <a:gd fmla="val 19579" name="adj1"/>
              <a:gd fmla="val 50000" name="adj2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51" name="Google Shape;251;p27"/>
          <p:cNvSpPr/>
          <p:nvPr/>
        </p:nvSpPr>
        <p:spPr>
          <a:xfrm flipH="1" rot="-5400000">
            <a:off x="7488750" y="2084150"/>
            <a:ext cx="520200" cy="349200"/>
          </a:xfrm>
          <a:prstGeom prst="rightArrow">
            <a:avLst>
              <a:gd fmla="val 14430" name="adj1"/>
              <a:gd fmla="val 50000" name="adj2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52" name="Google Shape;252;p27"/>
          <p:cNvSpPr/>
          <p:nvPr/>
        </p:nvSpPr>
        <p:spPr>
          <a:xfrm rot="10800000">
            <a:off x="4603368" y="3039098"/>
            <a:ext cx="1788557" cy="445377"/>
          </a:xfrm>
          <a:custGeom>
            <a:rect b="b" l="l" r="r" t="t"/>
            <a:pathLst>
              <a:path extrusionOk="0" h="534987" w="1933575">
                <a:moveTo>
                  <a:pt x="0" y="401240"/>
                </a:moveTo>
                <a:lnTo>
                  <a:pt x="1732955" y="401240"/>
                </a:lnTo>
                <a:lnTo>
                  <a:pt x="1732955" y="133747"/>
                </a:lnTo>
                <a:lnTo>
                  <a:pt x="1666082" y="133747"/>
                </a:lnTo>
                <a:lnTo>
                  <a:pt x="1799828" y="0"/>
                </a:lnTo>
                <a:lnTo>
                  <a:pt x="1933575" y="133747"/>
                </a:lnTo>
                <a:lnTo>
                  <a:pt x="1866702" y="133747"/>
                </a:lnTo>
                <a:lnTo>
                  <a:pt x="1866702" y="534987"/>
                </a:lnTo>
                <a:lnTo>
                  <a:pt x="0" y="534987"/>
                </a:lnTo>
                <a:close/>
              </a:path>
            </a:pathLst>
          </a:cu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53" name="Google Shape;253;p27"/>
          <p:cNvSpPr/>
          <p:nvPr/>
        </p:nvSpPr>
        <p:spPr>
          <a:xfrm flipH="1" rot="10800000">
            <a:off x="5481950" y="3886785"/>
            <a:ext cx="2420810" cy="374491"/>
          </a:xfrm>
          <a:custGeom>
            <a:rect b="b" l="l" r="r" t="t"/>
            <a:pathLst>
              <a:path extrusionOk="0" h="534987" w="1806575">
                <a:moveTo>
                  <a:pt x="0" y="401240"/>
                </a:moveTo>
                <a:lnTo>
                  <a:pt x="1605955" y="401240"/>
                </a:lnTo>
                <a:lnTo>
                  <a:pt x="1605955" y="133747"/>
                </a:lnTo>
                <a:lnTo>
                  <a:pt x="1539082" y="133747"/>
                </a:lnTo>
                <a:lnTo>
                  <a:pt x="1672828" y="0"/>
                </a:lnTo>
                <a:lnTo>
                  <a:pt x="1806575" y="133747"/>
                </a:lnTo>
                <a:lnTo>
                  <a:pt x="1739702" y="133747"/>
                </a:lnTo>
                <a:lnTo>
                  <a:pt x="1739702" y="534987"/>
                </a:lnTo>
                <a:lnTo>
                  <a:pt x="0" y="534987"/>
                </a:lnTo>
                <a:close/>
              </a:path>
            </a:pathLst>
          </a:cu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54" name="Google Shape;254;p27"/>
          <p:cNvSpPr/>
          <p:nvPr/>
        </p:nvSpPr>
        <p:spPr>
          <a:xfrm rot="5400000">
            <a:off x="7647005" y="5136463"/>
            <a:ext cx="387300" cy="366600"/>
          </a:xfrm>
          <a:prstGeom prst="rightArrow">
            <a:avLst>
              <a:gd fmla="val 14430" name="adj1"/>
              <a:gd fmla="val 50000" name="adj2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55" name="Google Shape;255;p27"/>
          <p:cNvSpPr/>
          <p:nvPr/>
        </p:nvSpPr>
        <p:spPr>
          <a:xfrm>
            <a:off x="953300" y="2089956"/>
            <a:ext cx="1398600" cy="1339200"/>
          </a:xfrm>
          <a:prstGeom prst="verticalScroll">
            <a:avLst>
              <a:gd fmla="val 12500" name="adj"/>
            </a:avLst>
          </a:prstGeom>
          <a:solidFill>
            <a:schemeClr val="lt2"/>
          </a:solidFill>
          <a:ln cap="rnd" cmpd="sng" w="1905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rebuchet MS"/>
              <a:buNone/>
            </a:pPr>
            <a:r>
              <a:rPr b="0" i="0" lang="en-US" sz="12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Creación </a:t>
            </a:r>
            <a:endParaRPr>
              <a:solidFill>
                <a:schemeClr val="lt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rebuchet MS"/>
              <a:buNone/>
            </a:pPr>
            <a:r>
              <a:rPr b="0" i="0" lang="en-US" sz="12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Y</a:t>
            </a:r>
            <a:endParaRPr>
              <a:solidFill>
                <a:schemeClr val="lt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rebuchet MS"/>
              <a:buNone/>
            </a:pPr>
            <a:r>
              <a:rPr b="0" i="0" lang="en-US" sz="12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Modificación de Carreras del Art.  LES y Pregrado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256" name="Google Shape;256;p27"/>
          <p:cNvSpPr/>
          <p:nvPr/>
        </p:nvSpPr>
        <p:spPr>
          <a:xfrm>
            <a:off x="3409962" y="2087513"/>
            <a:ext cx="2251200" cy="849300"/>
          </a:xfrm>
          <a:prstGeom prst="verticalScroll">
            <a:avLst>
              <a:gd fmla="val 12500" name="adj"/>
            </a:avLst>
          </a:prstGeom>
          <a:solidFill>
            <a:schemeClr val="lt1"/>
          </a:solidFill>
          <a:ln cap="rnd" cmpd="sng" w="1905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76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rebuchet MS"/>
              <a:buChar char="-"/>
            </a:pPr>
            <a:r>
              <a:rPr b="0" i="0" lang="en-US" sz="12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Marco Normativo Externo</a:t>
            </a:r>
            <a:endParaRPr>
              <a:solidFill>
                <a:schemeClr val="dk1"/>
              </a:solidFill>
            </a:endParaRPr>
          </a:p>
          <a:p>
            <a:pPr indent="-76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rebuchet MS"/>
              <a:buChar char="-"/>
            </a:pPr>
            <a:r>
              <a:rPr b="0" i="0" lang="en-US" sz="12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Marco Normativo Interno</a:t>
            </a:r>
            <a:endParaRPr>
              <a:solidFill>
                <a:schemeClr val="dk1"/>
              </a:solidFill>
            </a:endParaRPr>
          </a:p>
          <a:p>
            <a:pPr indent="-76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rebuchet MS"/>
              <a:buChar char="-"/>
            </a:pPr>
            <a:r>
              <a:rPr b="0" i="0" lang="en-US" sz="12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Metodología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57" name="Google Shape;257;p27"/>
          <p:cNvSpPr/>
          <p:nvPr/>
        </p:nvSpPr>
        <p:spPr>
          <a:xfrm>
            <a:off x="5441468" y="1509597"/>
            <a:ext cx="684300" cy="308100"/>
          </a:xfrm>
          <a:prstGeom prst="rightArrow">
            <a:avLst>
              <a:gd fmla="val 19579" name="adj1"/>
              <a:gd fmla="val 50000" name="adj2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58" name="Google Shape;258;p27"/>
          <p:cNvSpPr/>
          <p:nvPr/>
        </p:nvSpPr>
        <p:spPr>
          <a:xfrm>
            <a:off x="2160350" y="3586375"/>
            <a:ext cx="3206100" cy="7317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lang="en-US" sz="18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Dictamen Favorable CAP </a:t>
            </a:r>
            <a:r>
              <a:rPr b="1" lang="en-US"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Oferta Académica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28"/>
          <p:cNvSpPr txBox="1"/>
          <p:nvPr>
            <p:ph type="title"/>
          </p:nvPr>
        </p:nvSpPr>
        <p:spPr>
          <a:xfrm>
            <a:off x="715962" y="292100"/>
            <a:ext cx="7893050" cy="833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Trebuchet MS"/>
              <a:buNone/>
            </a:pPr>
            <a:r>
              <a:rPr b="0" i="0" lang="en-US" sz="32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Evaluación Curricular (</a:t>
            </a:r>
            <a:r>
              <a:rPr b="0" i="0" lang="en-US" sz="32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Metodología</a:t>
            </a:r>
            <a:r>
              <a:rPr b="0" i="0" lang="en-US" sz="32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)</a:t>
            </a:r>
            <a:endParaRPr/>
          </a:p>
        </p:txBody>
      </p:sp>
      <p:pic>
        <p:nvPicPr>
          <p:cNvPr id="265" name="Google Shape;265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41337" y="5526087"/>
            <a:ext cx="1106487" cy="1138237"/>
          </a:xfrm>
          <a:prstGeom prst="rect">
            <a:avLst/>
          </a:prstGeom>
          <a:noFill/>
          <a:ln>
            <a:noFill/>
          </a:ln>
        </p:spPr>
      </p:pic>
      <p:sp>
        <p:nvSpPr>
          <p:cNvPr id="266" name="Google Shape;266;p28"/>
          <p:cNvSpPr txBox="1"/>
          <p:nvPr/>
        </p:nvSpPr>
        <p:spPr>
          <a:xfrm>
            <a:off x="966787" y="1362075"/>
            <a:ext cx="8083550" cy="4476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</a:pPr>
            <a:r>
              <a:rPr b="0" i="0" lang="en-US" sz="1600" u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Se recibe el expediente con el estímulo del proyecto</a:t>
            </a:r>
            <a:endParaRPr/>
          </a:p>
          <a:p>
            <a:pPr indent="-342900" lvl="0" marL="342900" marR="0" rtl="0" algn="just">
              <a:lnSpc>
                <a:spcPct val="17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</a:pPr>
            <a:r>
              <a:rPr b="0" i="0" lang="en-US" sz="1600" u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Se hace un primer análisis técnico de la factibilidad del mismo</a:t>
            </a:r>
            <a:endParaRPr/>
          </a:p>
          <a:p>
            <a:pPr indent="-342900" lvl="0" marL="342900" marR="0" rtl="0" algn="just">
              <a:lnSpc>
                <a:spcPct val="17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</a:pPr>
            <a:r>
              <a:rPr b="0" i="0" lang="en-US" sz="1600" u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Se realiza la evaluación técnica con la herramienta </a:t>
            </a:r>
            <a:r>
              <a:rPr b="0" i="0" lang="en-US" sz="1600" u="sng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[Enlace al documento]</a:t>
            </a:r>
            <a:endParaRPr/>
          </a:p>
          <a:p>
            <a:pPr indent="-330200" lvl="1" marL="914400" rtl="0" algn="just">
              <a:lnSpc>
                <a:spcPct val="17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Char char="○"/>
            </a:pPr>
            <a:r>
              <a:rPr lang="en-US" sz="16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MODALIDAD A DISTANCIA: </a:t>
            </a:r>
            <a:r>
              <a:rPr lang="en-US" sz="16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Se toman los mismos criterios que para las Carreras con modalidad presencial, excepto la localización, y verifica:</a:t>
            </a:r>
            <a:endParaRPr sz="1600">
              <a:solidFill>
                <a:srgbClr val="40404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30200" lvl="2" marL="1371600" rtl="0" algn="just">
              <a:lnSpc>
                <a:spcPct val="17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■"/>
            </a:pPr>
            <a:r>
              <a:rPr lang="en-US" sz="16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Si la Carrera cuenta con modalidad presencial con reconocimiento oficial, que sea el mismo Plan de Estudios y los mismos alcances</a:t>
            </a:r>
            <a:endParaRPr sz="1600">
              <a:solidFill>
                <a:srgbClr val="40404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30200" lvl="2" marL="1371600" rtl="0" algn="just">
              <a:lnSpc>
                <a:spcPct val="17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■"/>
            </a:pPr>
            <a:r>
              <a:rPr lang="en-US" sz="16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Si se trata de una presentación nueva o una revalidación en años.</a:t>
            </a:r>
            <a:endParaRPr sz="16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>
              <a:solidFill>
                <a:srgbClr val="40404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6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6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6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6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6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6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6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29"/>
          <p:cNvSpPr txBox="1"/>
          <p:nvPr>
            <p:ph type="title"/>
          </p:nvPr>
        </p:nvSpPr>
        <p:spPr>
          <a:xfrm>
            <a:off x="715962" y="292100"/>
            <a:ext cx="7893000" cy="8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Trebuchet MS"/>
              <a:buNone/>
            </a:pPr>
            <a:r>
              <a:rPr b="0" i="0" lang="en-US" sz="32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Evaluación Curricular (Metodología)</a:t>
            </a:r>
            <a:endParaRPr/>
          </a:p>
        </p:txBody>
      </p:sp>
      <p:pic>
        <p:nvPicPr>
          <p:cNvPr id="273" name="Google Shape;273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41337" y="5526087"/>
            <a:ext cx="1106487" cy="1138237"/>
          </a:xfrm>
          <a:prstGeom prst="rect">
            <a:avLst/>
          </a:prstGeom>
          <a:noFill/>
          <a:ln>
            <a:noFill/>
          </a:ln>
        </p:spPr>
      </p:pic>
      <p:sp>
        <p:nvSpPr>
          <p:cNvPr id="274" name="Google Shape;274;p29"/>
          <p:cNvSpPr txBox="1"/>
          <p:nvPr/>
        </p:nvSpPr>
        <p:spPr>
          <a:xfrm>
            <a:off x="966775" y="1362075"/>
            <a:ext cx="8083500" cy="482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09880" lvl="0" marL="457200" rtl="0" algn="just">
              <a:lnSpc>
                <a:spcPct val="17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280"/>
              <a:buFont typeface="Noto Sans Symbols"/>
              <a:buChar char="►"/>
            </a:pPr>
            <a:r>
              <a:rPr lang="en-US" sz="16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Se solicita el documento del proyecto generador de manera digital a quien lo eleva</a:t>
            </a:r>
            <a:endParaRPr sz="1600">
              <a:solidFill>
                <a:srgbClr val="40404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09880" lvl="0" marL="457200" rtl="0" algn="just">
              <a:lnSpc>
                <a:spcPct val="17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280"/>
              <a:buFont typeface="Noto Sans Symbols"/>
              <a:buChar char="►"/>
            </a:pPr>
            <a:r>
              <a:rPr lang="en-US" sz="16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Se trabaja en conjunto o se consultan dudas, de manera informal, con el/la Coordinador/a </a:t>
            </a:r>
            <a:endParaRPr sz="1600">
              <a:solidFill>
                <a:srgbClr val="40404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09880" lvl="0" marL="457200" rtl="0" algn="just">
              <a:lnSpc>
                <a:spcPct val="17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280"/>
              <a:buFont typeface="Noto Sans Symbols"/>
              <a:buChar char="►"/>
            </a:pPr>
            <a:r>
              <a:rPr lang="en-US" sz="16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Al finalizar la Evaluación se eleva el expediente con un resumen en la providencia de las cuestiones a observar/modificar que aparecieron en la evaluación</a:t>
            </a:r>
            <a:endParaRPr sz="1600">
              <a:solidFill>
                <a:srgbClr val="40404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457200" rtl="0" algn="just">
              <a:lnSpc>
                <a:spcPct val="17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40404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30200" lvl="0" marL="45720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Trebuchet MS"/>
              <a:buChar char="►"/>
            </a:pPr>
            <a:r>
              <a:rPr lang="en-US" sz="1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Con  modalidad a distancia:</a:t>
            </a:r>
            <a:r>
              <a:rPr b="1" lang="en-US" sz="1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se sugiere el envío del proyecto al SIED UNLu para la vista y dictamen técnico respecto a la metodología y propuesta pedagógica.</a:t>
            </a:r>
            <a:endParaRPr sz="1600">
              <a:solidFill>
                <a:srgbClr val="40404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>
              <a:solidFill>
                <a:srgbClr val="40404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7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7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7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7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7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7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30"/>
          <p:cNvSpPr txBox="1"/>
          <p:nvPr>
            <p:ph type="title"/>
          </p:nvPr>
        </p:nvSpPr>
        <p:spPr>
          <a:xfrm>
            <a:off x="546100" y="309562"/>
            <a:ext cx="8598000" cy="63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Trebuchet MS"/>
              <a:buNone/>
            </a:pPr>
            <a:r>
              <a:rPr b="1" i="0" lang="en-US" sz="32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Proceso UNLu: </a:t>
            </a:r>
            <a:r>
              <a:rPr b="1" lang="en-US" sz="3200"/>
              <a:t>Proceso de Aprobación</a:t>
            </a:r>
            <a:endParaRPr/>
          </a:p>
        </p:txBody>
      </p:sp>
      <p:sp>
        <p:nvSpPr>
          <p:cNvPr id="280" name="Google Shape;280;p30"/>
          <p:cNvSpPr txBox="1"/>
          <p:nvPr/>
        </p:nvSpPr>
        <p:spPr>
          <a:xfrm>
            <a:off x="8589962" y="6067425"/>
            <a:ext cx="6843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</a:pPr>
            <a:fld id="{00000000-1234-1234-1234-123412341234}" type="slidenum">
              <a:rPr b="0" i="0" lang="en-US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  <a:endParaRPr/>
          </a:p>
        </p:txBody>
      </p:sp>
      <p:sp>
        <p:nvSpPr>
          <p:cNvPr id="281" name="Google Shape;281;p30"/>
          <p:cNvSpPr/>
          <p:nvPr/>
        </p:nvSpPr>
        <p:spPr>
          <a:xfrm>
            <a:off x="719162" y="1345362"/>
            <a:ext cx="1866900" cy="5874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i="0" lang="en-US" sz="1800" u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Proyecto</a:t>
            </a:r>
            <a:endParaRPr/>
          </a:p>
        </p:txBody>
      </p:sp>
      <p:sp>
        <p:nvSpPr>
          <p:cNvPr id="282" name="Google Shape;282;p30"/>
          <p:cNvSpPr/>
          <p:nvPr/>
        </p:nvSpPr>
        <p:spPr>
          <a:xfrm>
            <a:off x="3498050" y="1333500"/>
            <a:ext cx="1868400" cy="6603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i="0" lang="en-US" sz="1800" u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Evaluación Curricular</a:t>
            </a:r>
            <a:endParaRPr/>
          </a:p>
        </p:txBody>
      </p:sp>
      <p:sp>
        <p:nvSpPr>
          <p:cNvPr id="283" name="Google Shape;283;p30"/>
          <p:cNvSpPr/>
          <p:nvPr/>
        </p:nvSpPr>
        <p:spPr>
          <a:xfrm>
            <a:off x="6715050" y="4410900"/>
            <a:ext cx="2420700" cy="5874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i="0" lang="en-US" sz="1800" u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Aprobación</a:t>
            </a:r>
            <a:r>
              <a:rPr lang="en-US"/>
              <a:t> </a:t>
            </a:r>
            <a:r>
              <a:rPr b="1" lang="en-US"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HCS</a:t>
            </a:r>
            <a:endParaRPr/>
          </a:p>
        </p:txBody>
      </p:sp>
      <p:sp>
        <p:nvSpPr>
          <p:cNvPr id="284" name="Google Shape;284;p30"/>
          <p:cNvSpPr/>
          <p:nvPr/>
        </p:nvSpPr>
        <p:spPr>
          <a:xfrm>
            <a:off x="6537300" y="2588625"/>
            <a:ext cx="2606700" cy="8493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lang="en-US" sz="18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Conformidad de la SA</a:t>
            </a:r>
            <a:endParaRPr/>
          </a:p>
        </p:txBody>
      </p:sp>
      <p:sp>
        <p:nvSpPr>
          <p:cNvPr id="285" name="Google Shape;285;p30"/>
          <p:cNvSpPr/>
          <p:nvPr/>
        </p:nvSpPr>
        <p:spPr>
          <a:xfrm>
            <a:off x="5661149" y="5641225"/>
            <a:ext cx="3349500" cy="7317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i="0" lang="en-US" sz="1800" u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Reconocimiento oficial y validez nacional </a:t>
            </a:r>
            <a:endParaRPr/>
          </a:p>
        </p:txBody>
      </p:sp>
      <p:sp>
        <p:nvSpPr>
          <p:cNvPr id="286" name="Google Shape;286;p30"/>
          <p:cNvSpPr/>
          <p:nvPr/>
        </p:nvSpPr>
        <p:spPr>
          <a:xfrm>
            <a:off x="6200787" y="1319287"/>
            <a:ext cx="2986200" cy="6096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lang="en-US" sz="18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Aprobación en CPE</a:t>
            </a:r>
            <a:endParaRPr/>
          </a:p>
        </p:txBody>
      </p:sp>
      <p:sp>
        <p:nvSpPr>
          <p:cNvPr id="287" name="Google Shape;287;p30"/>
          <p:cNvSpPr/>
          <p:nvPr/>
        </p:nvSpPr>
        <p:spPr>
          <a:xfrm>
            <a:off x="2699906" y="1484997"/>
            <a:ext cx="684300" cy="308100"/>
          </a:xfrm>
          <a:prstGeom prst="rightArrow">
            <a:avLst>
              <a:gd fmla="val 19579" name="adj1"/>
              <a:gd fmla="val 50000" name="adj2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88" name="Google Shape;288;p30"/>
          <p:cNvSpPr/>
          <p:nvPr/>
        </p:nvSpPr>
        <p:spPr>
          <a:xfrm flipH="1" rot="-5400000">
            <a:off x="7488750" y="2084150"/>
            <a:ext cx="520200" cy="349200"/>
          </a:xfrm>
          <a:prstGeom prst="rightArrow">
            <a:avLst>
              <a:gd fmla="val 14430" name="adj1"/>
              <a:gd fmla="val 50000" name="adj2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89" name="Google Shape;289;p30"/>
          <p:cNvSpPr/>
          <p:nvPr/>
        </p:nvSpPr>
        <p:spPr>
          <a:xfrm rot="10800000">
            <a:off x="4603368" y="3039098"/>
            <a:ext cx="1788557" cy="445377"/>
          </a:xfrm>
          <a:custGeom>
            <a:rect b="b" l="l" r="r" t="t"/>
            <a:pathLst>
              <a:path extrusionOk="0" h="534987" w="1933575">
                <a:moveTo>
                  <a:pt x="0" y="401240"/>
                </a:moveTo>
                <a:lnTo>
                  <a:pt x="1732955" y="401240"/>
                </a:lnTo>
                <a:lnTo>
                  <a:pt x="1732955" y="133747"/>
                </a:lnTo>
                <a:lnTo>
                  <a:pt x="1666082" y="133747"/>
                </a:lnTo>
                <a:lnTo>
                  <a:pt x="1799828" y="0"/>
                </a:lnTo>
                <a:lnTo>
                  <a:pt x="1933575" y="133747"/>
                </a:lnTo>
                <a:lnTo>
                  <a:pt x="1866702" y="133747"/>
                </a:lnTo>
                <a:lnTo>
                  <a:pt x="1866702" y="534987"/>
                </a:lnTo>
                <a:lnTo>
                  <a:pt x="0" y="534987"/>
                </a:lnTo>
                <a:close/>
              </a:path>
            </a:pathLst>
          </a:cu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90" name="Google Shape;290;p30"/>
          <p:cNvSpPr/>
          <p:nvPr/>
        </p:nvSpPr>
        <p:spPr>
          <a:xfrm flipH="1" rot="10800000">
            <a:off x="5481950" y="3886785"/>
            <a:ext cx="2420810" cy="374491"/>
          </a:xfrm>
          <a:custGeom>
            <a:rect b="b" l="l" r="r" t="t"/>
            <a:pathLst>
              <a:path extrusionOk="0" h="534987" w="1806575">
                <a:moveTo>
                  <a:pt x="0" y="401240"/>
                </a:moveTo>
                <a:lnTo>
                  <a:pt x="1605955" y="401240"/>
                </a:lnTo>
                <a:lnTo>
                  <a:pt x="1605955" y="133747"/>
                </a:lnTo>
                <a:lnTo>
                  <a:pt x="1539082" y="133747"/>
                </a:lnTo>
                <a:lnTo>
                  <a:pt x="1672828" y="0"/>
                </a:lnTo>
                <a:lnTo>
                  <a:pt x="1806575" y="133747"/>
                </a:lnTo>
                <a:lnTo>
                  <a:pt x="1739702" y="133747"/>
                </a:lnTo>
                <a:lnTo>
                  <a:pt x="1739702" y="534987"/>
                </a:lnTo>
                <a:lnTo>
                  <a:pt x="0" y="534987"/>
                </a:lnTo>
                <a:close/>
              </a:path>
            </a:pathLst>
          </a:cu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91" name="Google Shape;291;p30"/>
          <p:cNvSpPr/>
          <p:nvPr/>
        </p:nvSpPr>
        <p:spPr>
          <a:xfrm rot="5400000">
            <a:off x="7647005" y="5136463"/>
            <a:ext cx="387300" cy="366600"/>
          </a:xfrm>
          <a:prstGeom prst="rightArrow">
            <a:avLst>
              <a:gd fmla="val 14430" name="adj1"/>
              <a:gd fmla="val 50000" name="adj2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92" name="Google Shape;292;p30"/>
          <p:cNvSpPr/>
          <p:nvPr/>
        </p:nvSpPr>
        <p:spPr>
          <a:xfrm>
            <a:off x="953300" y="2089956"/>
            <a:ext cx="1398600" cy="1339200"/>
          </a:xfrm>
          <a:prstGeom prst="verticalScroll">
            <a:avLst>
              <a:gd fmla="val 12500" name="adj"/>
            </a:avLst>
          </a:prstGeom>
          <a:solidFill>
            <a:schemeClr val="lt2"/>
          </a:solidFill>
          <a:ln cap="rnd" cmpd="sng" w="1905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rebuchet MS"/>
              <a:buNone/>
            </a:pPr>
            <a:r>
              <a:rPr b="0" i="0" lang="en-US" sz="12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Creación </a:t>
            </a:r>
            <a:endParaRPr>
              <a:solidFill>
                <a:schemeClr val="lt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rebuchet MS"/>
              <a:buNone/>
            </a:pPr>
            <a:r>
              <a:rPr b="0" i="0" lang="en-US" sz="12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Y</a:t>
            </a:r>
            <a:endParaRPr>
              <a:solidFill>
                <a:schemeClr val="lt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rebuchet MS"/>
              <a:buNone/>
            </a:pPr>
            <a:r>
              <a:rPr b="0" i="0" lang="en-US" sz="12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Modificación de Carreras del Art.  LES y Pregrado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293" name="Google Shape;293;p30"/>
          <p:cNvSpPr/>
          <p:nvPr/>
        </p:nvSpPr>
        <p:spPr>
          <a:xfrm>
            <a:off x="3409962" y="2087513"/>
            <a:ext cx="2251200" cy="849300"/>
          </a:xfrm>
          <a:prstGeom prst="verticalScroll">
            <a:avLst>
              <a:gd fmla="val 12500" name="adj"/>
            </a:avLst>
          </a:prstGeom>
          <a:solidFill>
            <a:schemeClr val="lt2"/>
          </a:solidFill>
          <a:ln cap="rnd" cmpd="sng" w="19050">
            <a:solidFill>
              <a:srgbClr val="89898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76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rebuchet MS"/>
              <a:buChar char="-"/>
            </a:pPr>
            <a:r>
              <a:rPr b="0" i="0" lang="en-US" sz="12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 Marco Normativo Externo</a:t>
            </a:r>
            <a:endParaRPr>
              <a:solidFill>
                <a:schemeClr val="lt1"/>
              </a:solidFill>
            </a:endParaRPr>
          </a:p>
          <a:p>
            <a:pPr indent="-76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rebuchet MS"/>
              <a:buChar char="-"/>
            </a:pPr>
            <a:r>
              <a:rPr b="0" i="0" lang="en-US" sz="12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 Marco Normativo Interno</a:t>
            </a:r>
            <a:endParaRPr>
              <a:solidFill>
                <a:schemeClr val="lt1"/>
              </a:solidFill>
            </a:endParaRPr>
          </a:p>
          <a:p>
            <a:pPr indent="-76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rebuchet MS"/>
              <a:buChar char="-"/>
            </a:pPr>
            <a:r>
              <a:rPr b="0" i="0" lang="en-US" sz="12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 Metodología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294" name="Google Shape;294;p30"/>
          <p:cNvSpPr/>
          <p:nvPr/>
        </p:nvSpPr>
        <p:spPr>
          <a:xfrm>
            <a:off x="5441468" y="1509597"/>
            <a:ext cx="684300" cy="308100"/>
          </a:xfrm>
          <a:prstGeom prst="rightArrow">
            <a:avLst>
              <a:gd fmla="val 19579" name="adj1"/>
              <a:gd fmla="val 50000" name="adj2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95" name="Google Shape;295;p30"/>
          <p:cNvSpPr/>
          <p:nvPr/>
        </p:nvSpPr>
        <p:spPr>
          <a:xfrm>
            <a:off x="2160350" y="3586375"/>
            <a:ext cx="3206100" cy="7317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lang="en-US" sz="18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Dictamen Favorable CAP </a:t>
            </a:r>
            <a:r>
              <a:rPr b="1" lang="en-US"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Oferta Académica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31"/>
          <p:cNvSpPr txBox="1"/>
          <p:nvPr>
            <p:ph type="title"/>
          </p:nvPr>
        </p:nvSpPr>
        <p:spPr>
          <a:xfrm>
            <a:off x="546100" y="309562"/>
            <a:ext cx="8598000" cy="63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None/>
            </a:pPr>
            <a:r>
              <a:rPr b="1" lang="en-US" sz="3200"/>
              <a:t>Proceso UNLu: Proceso de Aprobación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None/>
            </a:pPr>
            <a:r>
              <a:t/>
            </a:r>
            <a:endParaRPr b="1" sz="3200"/>
          </a:p>
        </p:txBody>
      </p:sp>
      <p:sp>
        <p:nvSpPr>
          <p:cNvPr id="301" name="Google Shape;301;p31"/>
          <p:cNvSpPr txBox="1"/>
          <p:nvPr/>
        </p:nvSpPr>
        <p:spPr>
          <a:xfrm>
            <a:off x="8589962" y="6067425"/>
            <a:ext cx="6843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</a:pPr>
            <a:fld id="{00000000-1234-1234-1234-123412341234}" type="slidenum">
              <a:rPr b="0" i="0" lang="en-US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  <a:endParaRPr/>
          </a:p>
        </p:txBody>
      </p:sp>
      <p:sp>
        <p:nvSpPr>
          <p:cNvPr id="302" name="Google Shape;302;p31"/>
          <p:cNvSpPr/>
          <p:nvPr/>
        </p:nvSpPr>
        <p:spPr>
          <a:xfrm>
            <a:off x="719162" y="1345362"/>
            <a:ext cx="1866900" cy="5874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i="0" lang="en-US" sz="1800" u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Proyecto</a:t>
            </a:r>
            <a:endParaRPr/>
          </a:p>
        </p:txBody>
      </p:sp>
      <p:sp>
        <p:nvSpPr>
          <p:cNvPr id="303" name="Google Shape;303;p31"/>
          <p:cNvSpPr/>
          <p:nvPr/>
        </p:nvSpPr>
        <p:spPr>
          <a:xfrm>
            <a:off x="3498050" y="1333500"/>
            <a:ext cx="1868400" cy="6603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i="0" lang="en-US" sz="1800" u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Evaluación Curricular</a:t>
            </a:r>
            <a:endParaRPr/>
          </a:p>
        </p:txBody>
      </p:sp>
      <p:sp>
        <p:nvSpPr>
          <p:cNvPr id="304" name="Google Shape;304;p31"/>
          <p:cNvSpPr/>
          <p:nvPr/>
        </p:nvSpPr>
        <p:spPr>
          <a:xfrm>
            <a:off x="6715050" y="4410900"/>
            <a:ext cx="2420700" cy="5874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i="0" lang="en-US" sz="1800" u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Aprobación</a:t>
            </a:r>
            <a:r>
              <a:rPr lang="en-US"/>
              <a:t> </a:t>
            </a:r>
            <a:r>
              <a:rPr b="1" lang="en-US"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HCS</a:t>
            </a:r>
            <a:endParaRPr/>
          </a:p>
        </p:txBody>
      </p:sp>
      <p:sp>
        <p:nvSpPr>
          <p:cNvPr id="305" name="Google Shape;305;p31"/>
          <p:cNvSpPr/>
          <p:nvPr/>
        </p:nvSpPr>
        <p:spPr>
          <a:xfrm>
            <a:off x="6537300" y="2588625"/>
            <a:ext cx="2606700" cy="8493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lang="en-US" sz="18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Conformidad de la SA</a:t>
            </a:r>
            <a:endParaRPr/>
          </a:p>
        </p:txBody>
      </p:sp>
      <p:sp>
        <p:nvSpPr>
          <p:cNvPr id="306" name="Google Shape;306;p31"/>
          <p:cNvSpPr/>
          <p:nvPr/>
        </p:nvSpPr>
        <p:spPr>
          <a:xfrm>
            <a:off x="5661149" y="5641225"/>
            <a:ext cx="3349500" cy="7317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i="0" lang="en-US" sz="1800" u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Reconocimiento oficial y validez nacional </a:t>
            </a:r>
            <a:endParaRPr/>
          </a:p>
        </p:txBody>
      </p:sp>
      <p:sp>
        <p:nvSpPr>
          <p:cNvPr id="307" name="Google Shape;307;p31"/>
          <p:cNvSpPr/>
          <p:nvPr/>
        </p:nvSpPr>
        <p:spPr>
          <a:xfrm>
            <a:off x="6200787" y="1319287"/>
            <a:ext cx="2986200" cy="6096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lang="en-US" sz="18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Aprobación en CPE</a:t>
            </a:r>
            <a:endParaRPr/>
          </a:p>
        </p:txBody>
      </p:sp>
      <p:sp>
        <p:nvSpPr>
          <p:cNvPr id="308" name="Google Shape;308;p31"/>
          <p:cNvSpPr/>
          <p:nvPr/>
        </p:nvSpPr>
        <p:spPr>
          <a:xfrm>
            <a:off x="2699906" y="1484997"/>
            <a:ext cx="684300" cy="308100"/>
          </a:xfrm>
          <a:prstGeom prst="rightArrow">
            <a:avLst>
              <a:gd fmla="val 19579" name="adj1"/>
              <a:gd fmla="val 50000" name="adj2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09" name="Google Shape;309;p31"/>
          <p:cNvSpPr/>
          <p:nvPr/>
        </p:nvSpPr>
        <p:spPr>
          <a:xfrm flipH="1" rot="-5400000">
            <a:off x="7488750" y="2084150"/>
            <a:ext cx="520200" cy="349200"/>
          </a:xfrm>
          <a:prstGeom prst="rightArrow">
            <a:avLst>
              <a:gd fmla="val 14430" name="adj1"/>
              <a:gd fmla="val 50000" name="adj2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10" name="Google Shape;310;p31"/>
          <p:cNvSpPr/>
          <p:nvPr/>
        </p:nvSpPr>
        <p:spPr>
          <a:xfrm rot="10800000">
            <a:off x="4603368" y="3039098"/>
            <a:ext cx="1788557" cy="445377"/>
          </a:xfrm>
          <a:custGeom>
            <a:rect b="b" l="l" r="r" t="t"/>
            <a:pathLst>
              <a:path extrusionOk="0" h="534987" w="1933575">
                <a:moveTo>
                  <a:pt x="0" y="401240"/>
                </a:moveTo>
                <a:lnTo>
                  <a:pt x="1732955" y="401240"/>
                </a:lnTo>
                <a:lnTo>
                  <a:pt x="1732955" y="133747"/>
                </a:lnTo>
                <a:lnTo>
                  <a:pt x="1666082" y="133747"/>
                </a:lnTo>
                <a:lnTo>
                  <a:pt x="1799828" y="0"/>
                </a:lnTo>
                <a:lnTo>
                  <a:pt x="1933575" y="133747"/>
                </a:lnTo>
                <a:lnTo>
                  <a:pt x="1866702" y="133747"/>
                </a:lnTo>
                <a:lnTo>
                  <a:pt x="1866702" y="534987"/>
                </a:lnTo>
                <a:lnTo>
                  <a:pt x="0" y="534987"/>
                </a:lnTo>
                <a:close/>
              </a:path>
            </a:pathLst>
          </a:cu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11" name="Google Shape;311;p31"/>
          <p:cNvSpPr/>
          <p:nvPr/>
        </p:nvSpPr>
        <p:spPr>
          <a:xfrm flipH="1" rot="10800000">
            <a:off x="5481950" y="3886785"/>
            <a:ext cx="2420810" cy="374491"/>
          </a:xfrm>
          <a:custGeom>
            <a:rect b="b" l="l" r="r" t="t"/>
            <a:pathLst>
              <a:path extrusionOk="0" h="534987" w="1806575">
                <a:moveTo>
                  <a:pt x="0" y="401240"/>
                </a:moveTo>
                <a:lnTo>
                  <a:pt x="1605955" y="401240"/>
                </a:lnTo>
                <a:lnTo>
                  <a:pt x="1605955" y="133747"/>
                </a:lnTo>
                <a:lnTo>
                  <a:pt x="1539082" y="133747"/>
                </a:lnTo>
                <a:lnTo>
                  <a:pt x="1672828" y="0"/>
                </a:lnTo>
                <a:lnTo>
                  <a:pt x="1806575" y="133747"/>
                </a:lnTo>
                <a:lnTo>
                  <a:pt x="1739702" y="133747"/>
                </a:lnTo>
                <a:lnTo>
                  <a:pt x="1739702" y="534987"/>
                </a:lnTo>
                <a:lnTo>
                  <a:pt x="0" y="534987"/>
                </a:lnTo>
                <a:close/>
              </a:path>
            </a:pathLst>
          </a:cu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12" name="Google Shape;312;p31"/>
          <p:cNvSpPr/>
          <p:nvPr/>
        </p:nvSpPr>
        <p:spPr>
          <a:xfrm rot="5400000">
            <a:off x="7647005" y="5136463"/>
            <a:ext cx="387300" cy="366600"/>
          </a:xfrm>
          <a:prstGeom prst="rightArrow">
            <a:avLst>
              <a:gd fmla="val 14430" name="adj1"/>
              <a:gd fmla="val 50000" name="adj2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13" name="Google Shape;313;p31"/>
          <p:cNvSpPr/>
          <p:nvPr/>
        </p:nvSpPr>
        <p:spPr>
          <a:xfrm>
            <a:off x="953300" y="2089956"/>
            <a:ext cx="1398600" cy="1339200"/>
          </a:xfrm>
          <a:prstGeom prst="verticalScroll">
            <a:avLst>
              <a:gd fmla="val 12500" name="adj"/>
            </a:avLst>
          </a:prstGeom>
          <a:solidFill>
            <a:schemeClr val="lt2"/>
          </a:solidFill>
          <a:ln cap="rnd" cmpd="sng" w="1905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rebuchet MS"/>
              <a:buNone/>
            </a:pPr>
            <a:r>
              <a:rPr b="0" i="0" lang="en-US" sz="12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Creación </a:t>
            </a:r>
            <a:endParaRPr>
              <a:solidFill>
                <a:schemeClr val="lt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rebuchet MS"/>
              <a:buNone/>
            </a:pPr>
            <a:r>
              <a:rPr b="0" i="0" lang="en-US" sz="12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Y</a:t>
            </a:r>
            <a:endParaRPr>
              <a:solidFill>
                <a:schemeClr val="lt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rebuchet MS"/>
              <a:buNone/>
            </a:pPr>
            <a:r>
              <a:rPr b="0" i="0" lang="en-US" sz="12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Modificación de Carreras del Art.  LES y Pregrado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314" name="Google Shape;314;p31"/>
          <p:cNvSpPr/>
          <p:nvPr/>
        </p:nvSpPr>
        <p:spPr>
          <a:xfrm>
            <a:off x="3409962" y="2087513"/>
            <a:ext cx="2251200" cy="849300"/>
          </a:xfrm>
          <a:prstGeom prst="verticalScroll">
            <a:avLst>
              <a:gd fmla="val 12500" name="adj"/>
            </a:avLst>
          </a:prstGeom>
          <a:solidFill>
            <a:schemeClr val="lt2"/>
          </a:solidFill>
          <a:ln cap="rnd" cmpd="sng" w="19050">
            <a:solidFill>
              <a:srgbClr val="89898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76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rebuchet MS"/>
              <a:buChar char="-"/>
            </a:pPr>
            <a:r>
              <a:rPr b="0" i="0" lang="en-US" sz="12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 Marco Normativo Externo</a:t>
            </a:r>
            <a:endParaRPr>
              <a:solidFill>
                <a:schemeClr val="lt1"/>
              </a:solidFill>
            </a:endParaRPr>
          </a:p>
          <a:p>
            <a:pPr indent="-76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rebuchet MS"/>
              <a:buChar char="-"/>
            </a:pPr>
            <a:r>
              <a:rPr b="0" i="0" lang="en-US" sz="12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 Marco Normativo Interno</a:t>
            </a:r>
            <a:endParaRPr>
              <a:solidFill>
                <a:schemeClr val="lt1"/>
              </a:solidFill>
            </a:endParaRPr>
          </a:p>
          <a:p>
            <a:pPr indent="-76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rebuchet MS"/>
              <a:buChar char="-"/>
            </a:pPr>
            <a:r>
              <a:rPr b="0" i="0" lang="en-US" sz="12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 Metodología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315" name="Google Shape;315;p31"/>
          <p:cNvSpPr/>
          <p:nvPr/>
        </p:nvSpPr>
        <p:spPr>
          <a:xfrm>
            <a:off x="5441468" y="1509597"/>
            <a:ext cx="684300" cy="308100"/>
          </a:xfrm>
          <a:prstGeom prst="rightArrow">
            <a:avLst>
              <a:gd fmla="val 19579" name="adj1"/>
              <a:gd fmla="val 50000" name="adj2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16" name="Google Shape;316;p31"/>
          <p:cNvSpPr/>
          <p:nvPr/>
        </p:nvSpPr>
        <p:spPr>
          <a:xfrm>
            <a:off x="2160350" y="3586375"/>
            <a:ext cx="3206100" cy="7317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lang="en-US" sz="18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Dictamen Favorable CAP </a:t>
            </a:r>
            <a:r>
              <a:rPr b="1" lang="en-US"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Oferta Académica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32"/>
          <p:cNvSpPr txBox="1"/>
          <p:nvPr>
            <p:ph type="title"/>
          </p:nvPr>
        </p:nvSpPr>
        <p:spPr>
          <a:xfrm>
            <a:off x="546100" y="309562"/>
            <a:ext cx="8598000" cy="63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None/>
            </a:pPr>
            <a:r>
              <a:rPr b="1" lang="en-US" sz="3200"/>
              <a:t>Proceso UNLu: Proceso de Aprobación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None/>
            </a:pPr>
            <a:r>
              <a:t/>
            </a:r>
            <a:endParaRPr b="1" sz="3200"/>
          </a:p>
        </p:txBody>
      </p:sp>
      <p:sp>
        <p:nvSpPr>
          <p:cNvPr id="322" name="Google Shape;322;p32"/>
          <p:cNvSpPr txBox="1"/>
          <p:nvPr/>
        </p:nvSpPr>
        <p:spPr>
          <a:xfrm>
            <a:off x="8589962" y="6067425"/>
            <a:ext cx="6843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</a:pPr>
            <a:fld id="{00000000-1234-1234-1234-123412341234}" type="slidenum">
              <a:rPr b="0" i="0" lang="en-US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  <a:endParaRPr/>
          </a:p>
        </p:txBody>
      </p:sp>
      <p:sp>
        <p:nvSpPr>
          <p:cNvPr id="323" name="Google Shape;323;p32"/>
          <p:cNvSpPr/>
          <p:nvPr/>
        </p:nvSpPr>
        <p:spPr>
          <a:xfrm>
            <a:off x="719162" y="1345362"/>
            <a:ext cx="1866900" cy="5874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i="0" lang="en-US" sz="1800" u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Proyecto</a:t>
            </a:r>
            <a:endParaRPr/>
          </a:p>
        </p:txBody>
      </p:sp>
      <p:sp>
        <p:nvSpPr>
          <p:cNvPr id="324" name="Google Shape;324;p32"/>
          <p:cNvSpPr/>
          <p:nvPr/>
        </p:nvSpPr>
        <p:spPr>
          <a:xfrm>
            <a:off x="3498050" y="1333500"/>
            <a:ext cx="1868400" cy="6603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i="0" lang="en-US" sz="1800" u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Evaluación Curricular</a:t>
            </a:r>
            <a:endParaRPr/>
          </a:p>
        </p:txBody>
      </p:sp>
      <p:sp>
        <p:nvSpPr>
          <p:cNvPr id="325" name="Google Shape;325;p32"/>
          <p:cNvSpPr/>
          <p:nvPr/>
        </p:nvSpPr>
        <p:spPr>
          <a:xfrm>
            <a:off x="6715050" y="4410900"/>
            <a:ext cx="2420700" cy="5874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i="0" lang="en-US" sz="1800" u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Aprobación</a:t>
            </a:r>
            <a:r>
              <a:rPr lang="en-US"/>
              <a:t> </a:t>
            </a:r>
            <a:r>
              <a:rPr b="1" lang="en-US"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HCS</a:t>
            </a:r>
            <a:endParaRPr/>
          </a:p>
        </p:txBody>
      </p:sp>
      <p:sp>
        <p:nvSpPr>
          <p:cNvPr id="326" name="Google Shape;326;p32"/>
          <p:cNvSpPr/>
          <p:nvPr/>
        </p:nvSpPr>
        <p:spPr>
          <a:xfrm>
            <a:off x="6537300" y="2588625"/>
            <a:ext cx="2606700" cy="8493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lang="en-US" sz="18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Conformidad de la SA</a:t>
            </a:r>
            <a:endParaRPr/>
          </a:p>
        </p:txBody>
      </p:sp>
      <p:sp>
        <p:nvSpPr>
          <p:cNvPr id="327" name="Google Shape;327;p32"/>
          <p:cNvSpPr/>
          <p:nvPr/>
        </p:nvSpPr>
        <p:spPr>
          <a:xfrm>
            <a:off x="5661149" y="5641225"/>
            <a:ext cx="3349500" cy="7317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i="0" lang="en-US" sz="1800" u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Reconocimiento oficial y validez nacional </a:t>
            </a:r>
            <a:endParaRPr/>
          </a:p>
        </p:txBody>
      </p:sp>
      <p:sp>
        <p:nvSpPr>
          <p:cNvPr id="328" name="Google Shape;328;p32"/>
          <p:cNvSpPr/>
          <p:nvPr/>
        </p:nvSpPr>
        <p:spPr>
          <a:xfrm>
            <a:off x="6200787" y="1319287"/>
            <a:ext cx="2986200" cy="6096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lang="en-US" sz="18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Aprobación en CPE</a:t>
            </a:r>
            <a:endParaRPr/>
          </a:p>
        </p:txBody>
      </p:sp>
      <p:sp>
        <p:nvSpPr>
          <p:cNvPr id="329" name="Google Shape;329;p32"/>
          <p:cNvSpPr/>
          <p:nvPr/>
        </p:nvSpPr>
        <p:spPr>
          <a:xfrm>
            <a:off x="2699906" y="1484997"/>
            <a:ext cx="684300" cy="308100"/>
          </a:xfrm>
          <a:prstGeom prst="rightArrow">
            <a:avLst>
              <a:gd fmla="val 19579" name="adj1"/>
              <a:gd fmla="val 50000" name="adj2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30" name="Google Shape;330;p32"/>
          <p:cNvSpPr/>
          <p:nvPr/>
        </p:nvSpPr>
        <p:spPr>
          <a:xfrm flipH="1" rot="-5400000">
            <a:off x="7488750" y="2084150"/>
            <a:ext cx="520200" cy="349200"/>
          </a:xfrm>
          <a:prstGeom prst="rightArrow">
            <a:avLst>
              <a:gd fmla="val 14430" name="adj1"/>
              <a:gd fmla="val 50000" name="adj2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31" name="Google Shape;331;p32"/>
          <p:cNvSpPr/>
          <p:nvPr/>
        </p:nvSpPr>
        <p:spPr>
          <a:xfrm rot="10800000">
            <a:off x="4603368" y="3039098"/>
            <a:ext cx="1788557" cy="445377"/>
          </a:xfrm>
          <a:custGeom>
            <a:rect b="b" l="l" r="r" t="t"/>
            <a:pathLst>
              <a:path extrusionOk="0" h="534987" w="1933575">
                <a:moveTo>
                  <a:pt x="0" y="401240"/>
                </a:moveTo>
                <a:lnTo>
                  <a:pt x="1732955" y="401240"/>
                </a:lnTo>
                <a:lnTo>
                  <a:pt x="1732955" y="133747"/>
                </a:lnTo>
                <a:lnTo>
                  <a:pt x="1666082" y="133747"/>
                </a:lnTo>
                <a:lnTo>
                  <a:pt x="1799828" y="0"/>
                </a:lnTo>
                <a:lnTo>
                  <a:pt x="1933575" y="133747"/>
                </a:lnTo>
                <a:lnTo>
                  <a:pt x="1866702" y="133747"/>
                </a:lnTo>
                <a:lnTo>
                  <a:pt x="1866702" y="534987"/>
                </a:lnTo>
                <a:lnTo>
                  <a:pt x="0" y="534987"/>
                </a:lnTo>
                <a:close/>
              </a:path>
            </a:pathLst>
          </a:cu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32" name="Google Shape;332;p32"/>
          <p:cNvSpPr/>
          <p:nvPr/>
        </p:nvSpPr>
        <p:spPr>
          <a:xfrm flipH="1" rot="10800000">
            <a:off x="5481950" y="3886785"/>
            <a:ext cx="2420810" cy="374491"/>
          </a:xfrm>
          <a:custGeom>
            <a:rect b="b" l="l" r="r" t="t"/>
            <a:pathLst>
              <a:path extrusionOk="0" h="534987" w="1806575">
                <a:moveTo>
                  <a:pt x="0" y="401240"/>
                </a:moveTo>
                <a:lnTo>
                  <a:pt x="1605955" y="401240"/>
                </a:lnTo>
                <a:lnTo>
                  <a:pt x="1605955" y="133747"/>
                </a:lnTo>
                <a:lnTo>
                  <a:pt x="1539082" y="133747"/>
                </a:lnTo>
                <a:lnTo>
                  <a:pt x="1672828" y="0"/>
                </a:lnTo>
                <a:lnTo>
                  <a:pt x="1806575" y="133747"/>
                </a:lnTo>
                <a:lnTo>
                  <a:pt x="1739702" y="133747"/>
                </a:lnTo>
                <a:lnTo>
                  <a:pt x="1739702" y="534987"/>
                </a:lnTo>
                <a:lnTo>
                  <a:pt x="0" y="534987"/>
                </a:lnTo>
                <a:close/>
              </a:path>
            </a:pathLst>
          </a:cu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33" name="Google Shape;333;p32"/>
          <p:cNvSpPr/>
          <p:nvPr/>
        </p:nvSpPr>
        <p:spPr>
          <a:xfrm rot="5400000">
            <a:off x="7647005" y="5136463"/>
            <a:ext cx="387300" cy="366600"/>
          </a:xfrm>
          <a:prstGeom prst="rightArrow">
            <a:avLst>
              <a:gd fmla="val 14430" name="adj1"/>
              <a:gd fmla="val 50000" name="adj2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34" name="Google Shape;334;p32"/>
          <p:cNvSpPr/>
          <p:nvPr/>
        </p:nvSpPr>
        <p:spPr>
          <a:xfrm>
            <a:off x="953300" y="2089956"/>
            <a:ext cx="1398600" cy="1339200"/>
          </a:xfrm>
          <a:prstGeom prst="verticalScroll">
            <a:avLst>
              <a:gd fmla="val 12500" name="adj"/>
            </a:avLst>
          </a:prstGeom>
          <a:solidFill>
            <a:schemeClr val="lt2"/>
          </a:solidFill>
          <a:ln cap="rnd" cmpd="sng" w="1905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rebuchet MS"/>
              <a:buNone/>
            </a:pPr>
            <a:r>
              <a:rPr b="0" i="0" lang="en-US" sz="12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Creación </a:t>
            </a:r>
            <a:endParaRPr>
              <a:solidFill>
                <a:schemeClr val="lt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rebuchet MS"/>
              <a:buNone/>
            </a:pPr>
            <a:r>
              <a:rPr b="0" i="0" lang="en-US" sz="12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Y</a:t>
            </a:r>
            <a:endParaRPr>
              <a:solidFill>
                <a:schemeClr val="lt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rebuchet MS"/>
              <a:buNone/>
            </a:pPr>
            <a:r>
              <a:rPr b="0" i="0" lang="en-US" sz="12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Modificación de Carreras del Art.  LES y Pregrado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335" name="Google Shape;335;p32"/>
          <p:cNvSpPr/>
          <p:nvPr/>
        </p:nvSpPr>
        <p:spPr>
          <a:xfrm>
            <a:off x="3409962" y="2087513"/>
            <a:ext cx="2251200" cy="849300"/>
          </a:xfrm>
          <a:prstGeom prst="verticalScroll">
            <a:avLst>
              <a:gd fmla="val 12500" name="adj"/>
            </a:avLst>
          </a:prstGeom>
          <a:solidFill>
            <a:schemeClr val="lt2"/>
          </a:solidFill>
          <a:ln cap="rnd" cmpd="sng" w="19050">
            <a:solidFill>
              <a:srgbClr val="89898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76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rebuchet MS"/>
              <a:buChar char="-"/>
            </a:pPr>
            <a:r>
              <a:rPr b="0" i="0" lang="en-US" sz="12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 Marco Normativo Externo</a:t>
            </a:r>
            <a:endParaRPr>
              <a:solidFill>
                <a:schemeClr val="lt1"/>
              </a:solidFill>
            </a:endParaRPr>
          </a:p>
          <a:p>
            <a:pPr indent="-76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rebuchet MS"/>
              <a:buChar char="-"/>
            </a:pPr>
            <a:r>
              <a:rPr b="0" i="0" lang="en-US" sz="12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 Marco Normativo Interno</a:t>
            </a:r>
            <a:endParaRPr>
              <a:solidFill>
                <a:schemeClr val="lt1"/>
              </a:solidFill>
            </a:endParaRPr>
          </a:p>
          <a:p>
            <a:pPr indent="-76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rebuchet MS"/>
              <a:buChar char="-"/>
            </a:pPr>
            <a:r>
              <a:rPr b="0" i="0" lang="en-US" sz="12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 Metodología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336" name="Google Shape;336;p32"/>
          <p:cNvSpPr/>
          <p:nvPr/>
        </p:nvSpPr>
        <p:spPr>
          <a:xfrm>
            <a:off x="5441468" y="1509597"/>
            <a:ext cx="684300" cy="308100"/>
          </a:xfrm>
          <a:prstGeom prst="rightArrow">
            <a:avLst>
              <a:gd fmla="val 19579" name="adj1"/>
              <a:gd fmla="val 50000" name="adj2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37" name="Google Shape;337;p32"/>
          <p:cNvSpPr/>
          <p:nvPr/>
        </p:nvSpPr>
        <p:spPr>
          <a:xfrm>
            <a:off x="2160350" y="3586375"/>
            <a:ext cx="3206100" cy="7317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lang="en-US" sz="18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Dictamen Favorable CAP </a:t>
            </a:r>
            <a:r>
              <a:rPr b="1" lang="en-US"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Oferta Académica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33"/>
          <p:cNvSpPr txBox="1"/>
          <p:nvPr>
            <p:ph type="title"/>
          </p:nvPr>
        </p:nvSpPr>
        <p:spPr>
          <a:xfrm>
            <a:off x="546100" y="309562"/>
            <a:ext cx="8598000" cy="63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None/>
            </a:pPr>
            <a:r>
              <a:rPr b="1" lang="en-US" sz="3200"/>
              <a:t>Proceso UNLu: Proceso de Aprobación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None/>
            </a:pPr>
            <a:r>
              <a:t/>
            </a:r>
            <a:endParaRPr b="1" sz="3200"/>
          </a:p>
        </p:txBody>
      </p:sp>
      <p:sp>
        <p:nvSpPr>
          <p:cNvPr id="343" name="Google Shape;343;p33"/>
          <p:cNvSpPr txBox="1"/>
          <p:nvPr/>
        </p:nvSpPr>
        <p:spPr>
          <a:xfrm>
            <a:off x="8589962" y="6067425"/>
            <a:ext cx="6843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</a:pPr>
            <a:fld id="{00000000-1234-1234-1234-123412341234}" type="slidenum">
              <a:rPr b="0" i="0" lang="en-US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  <a:endParaRPr/>
          </a:p>
        </p:txBody>
      </p:sp>
      <p:sp>
        <p:nvSpPr>
          <p:cNvPr id="344" name="Google Shape;344;p33"/>
          <p:cNvSpPr/>
          <p:nvPr/>
        </p:nvSpPr>
        <p:spPr>
          <a:xfrm>
            <a:off x="719162" y="1345362"/>
            <a:ext cx="1866900" cy="5874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i="0" lang="en-US" sz="1800" u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Proyecto</a:t>
            </a:r>
            <a:endParaRPr/>
          </a:p>
        </p:txBody>
      </p:sp>
      <p:sp>
        <p:nvSpPr>
          <p:cNvPr id="345" name="Google Shape;345;p33"/>
          <p:cNvSpPr/>
          <p:nvPr/>
        </p:nvSpPr>
        <p:spPr>
          <a:xfrm>
            <a:off x="3498050" y="1333500"/>
            <a:ext cx="1868400" cy="6603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i="0" lang="en-US" sz="1800" u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Evaluación Curricular</a:t>
            </a:r>
            <a:endParaRPr/>
          </a:p>
        </p:txBody>
      </p:sp>
      <p:sp>
        <p:nvSpPr>
          <p:cNvPr id="346" name="Google Shape;346;p33"/>
          <p:cNvSpPr/>
          <p:nvPr/>
        </p:nvSpPr>
        <p:spPr>
          <a:xfrm>
            <a:off x="6715050" y="4410900"/>
            <a:ext cx="2420700" cy="5874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i="0" lang="en-US" sz="1800" u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Aprobación</a:t>
            </a:r>
            <a:r>
              <a:rPr lang="en-US"/>
              <a:t> </a:t>
            </a:r>
            <a:r>
              <a:rPr b="1" lang="en-US"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HCS</a:t>
            </a:r>
            <a:endParaRPr/>
          </a:p>
        </p:txBody>
      </p:sp>
      <p:sp>
        <p:nvSpPr>
          <p:cNvPr id="347" name="Google Shape;347;p33"/>
          <p:cNvSpPr/>
          <p:nvPr/>
        </p:nvSpPr>
        <p:spPr>
          <a:xfrm>
            <a:off x="6537300" y="2588625"/>
            <a:ext cx="2606700" cy="8493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lang="en-US" sz="18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Conformidad de la SA</a:t>
            </a:r>
            <a:endParaRPr/>
          </a:p>
        </p:txBody>
      </p:sp>
      <p:sp>
        <p:nvSpPr>
          <p:cNvPr id="348" name="Google Shape;348;p33"/>
          <p:cNvSpPr/>
          <p:nvPr/>
        </p:nvSpPr>
        <p:spPr>
          <a:xfrm>
            <a:off x="5661149" y="5641225"/>
            <a:ext cx="3349500" cy="7317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i="0" lang="en-US" sz="1800" u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Reconocimiento oficial y validez nacional </a:t>
            </a:r>
            <a:endParaRPr/>
          </a:p>
        </p:txBody>
      </p:sp>
      <p:sp>
        <p:nvSpPr>
          <p:cNvPr id="349" name="Google Shape;349;p33"/>
          <p:cNvSpPr/>
          <p:nvPr/>
        </p:nvSpPr>
        <p:spPr>
          <a:xfrm>
            <a:off x="6200787" y="1319287"/>
            <a:ext cx="2986200" cy="6096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lang="en-US" sz="18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Aprobación en CPE</a:t>
            </a:r>
            <a:endParaRPr/>
          </a:p>
        </p:txBody>
      </p:sp>
      <p:sp>
        <p:nvSpPr>
          <p:cNvPr id="350" name="Google Shape;350;p33"/>
          <p:cNvSpPr/>
          <p:nvPr/>
        </p:nvSpPr>
        <p:spPr>
          <a:xfrm>
            <a:off x="2699906" y="1484997"/>
            <a:ext cx="684300" cy="308100"/>
          </a:xfrm>
          <a:prstGeom prst="rightArrow">
            <a:avLst>
              <a:gd fmla="val 19579" name="adj1"/>
              <a:gd fmla="val 50000" name="adj2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51" name="Google Shape;351;p33"/>
          <p:cNvSpPr/>
          <p:nvPr/>
        </p:nvSpPr>
        <p:spPr>
          <a:xfrm flipH="1" rot="-5400000">
            <a:off x="7488750" y="2084150"/>
            <a:ext cx="520200" cy="349200"/>
          </a:xfrm>
          <a:prstGeom prst="rightArrow">
            <a:avLst>
              <a:gd fmla="val 14430" name="adj1"/>
              <a:gd fmla="val 50000" name="adj2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52" name="Google Shape;352;p33"/>
          <p:cNvSpPr/>
          <p:nvPr/>
        </p:nvSpPr>
        <p:spPr>
          <a:xfrm rot="10800000">
            <a:off x="4603368" y="3039098"/>
            <a:ext cx="1788557" cy="445377"/>
          </a:xfrm>
          <a:custGeom>
            <a:rect b="b" l="l" r="r" t="t"/>
            <a:pathLst>
              <a:path extrusionOk="0" h="534987" w="1933575">
                <a:moveTo>
                  <a:pt x="0" y="401240"/>
                </a:moveTo>
                <a:lnTo>
                  <a:pt x="1732955" y="401240"/>
                </a:lnTo>
                <a:lnTo>
                  <a:pt x="1732955" y="133747"/>
                </a:lnTo>
                <a:lnTo>
                  <a:pt x="1666082" y="133747"/>
                </a:lnTo>
                <a:lnTo>
                  <a:pt x="1799828" y="0"/>
                </a:lnTo>
                <a:lnTo>
                  <a:pt x="1933575" y="133747"/>
                </a:lnTo>
                <a:lnTo>
                  <a:pt x="1866702" y="133747"/>
                </a:lnTo>
                <a:lnTo>
                  <a:pt x="1866702" y="534987"/>
                </a:lnTo>
                <a:lnTo>
                  <a:pt x="0" y="534987"/>
                </a:lnTo>
                <a:close/>
              </a:path>
            </a:pathLst>
          </a:cu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53" name="Google Shape;353;p33"/>
          <p:cNvSpPr/>
          <p:nvPr/>
        </p:nvSpPr>
        <p:spPr>
          <a:xfrm flipH="1" rot="10800000">
            <a:off x="5481950" y="3886785"/>
            <a:ext cx="2420810" cy="374491"/>
          </a:xfrm>
          <a:custGeom>
            <a:rect b="b" l="l" r="r" t="t"/>
            <a:pathLst>
              <a:path extrusionOk="0" h="534987" w="1806575">
                <a:moveTo>
                  <a:pt x="0" y="401240"/>
                </a:moveTo>
                <a:lnTo>
                  <a:pt x="1605955" y="401240"/>
                </a:lnTo>
                <a:lnTo>
                  <a:pt x="1605955" y="133747"/>
                </a:lnTo>
                <a:lnTo>
                  <a:pt x="1539082" y="133747"/>
                </a:lnTo>
                <a:lnTo>
                  <a:pt x="1672828" y="0"/>
                </a:lnTo>
                <a:lnTo>
                  <a:pt x="1806575" y="133747"/>
                </a:lnTo>
                <a:lnTo>
                  <a:pt x="1739702" y="133747"/>
                </a:lnTo>
                <a:lnTo>
                  <a:pt x="1739702" y="534987"/>
                </a:lnTo>
                <a:lnTo>
                  <a:pt x="0" y="534987"/>
                </a:lnTo>
                <a:close/>
              </a:path>
            </a:pathLst>
          </a:cu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54" name="Google Shape;354;p33"/>
          <p:cNvSpPr/>
          <p:nvPr/>
        </p:nvSpPr>
        <p:spPr>
          <a:xfrm rot="5400000">
            <a:off x="7647005" y="5136463"/>
            <a:ext cx="387300" cy="366600"/>
          </a:xfrm>
          <a:prstGeom prst="rightArrow">
            <a:avLst>
              <a:gd fmla="val 14430" name="adj1"/>
              <a:gd fmla="val 50000" name="adj2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55" name="Google Shape;355;p33"/>
          <p:cNvSpPr/>
          <p:nvPr/>
        </p:nvSpPr>
        <p:spPr>
          <a:xfrm>
            <a:off x="953300" y="2089956"/>
            <a:ext cx="1398600" cy="1339200"/>
          </a:xfrm>
          <a:prstGeom prst="verticalScroll">
            <a:avLst>
              <a:gd fmla="val 12500" name="adj"/>
            </a:avLst>
          </a:prstGeom>
          <a:solidFill>
            <a:schemeClr val="lt2"/>
          </a:solidFill>
          <a:ln cap="rnd" cmpd="sng" w="1905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rebuchet MS"/>
              <a:buNone/>
            </a:pPr>
            <a:r>
              <a:rPr b="0" i="0" lang="en-US" sz="12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Creación </a:t>
            </a:r>
            <a:endParaRPr>
              <a:solidFill>
                <a:schemeClr val="lt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rebuchet MS"/>
              <a:buNone/>
            </a:pPr>
            <a:r>
              <a:rPr b="0" i="0" lang="en-US" sz="12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Y</a:t>
            </a:r>
            <a:endParaRPr>
              <a:solidFill>
                <a:schemeClr val="lt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rebuchet MS"/>
              <a:buNone/>
            </a:pPr>
            <a:r>
              <a:rPr b="0" i="0" lang="en-US" sz="12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Modificación de Carreras del Art.  LES y Pregrado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356" name="Google Shape;356;p33"/>
          <p:cNvSpPr/>
          <p:nvPr/>
        </p:nvSpPr>
        <p:spPr>
          <a:xfrm>
            <a:off x="3409962" y="2087513"/>
            <a:ext cx="2251200" cy="849300"/>
          </a:xfrm>
          <a:prstGeom prst="verticalScroll">
            <a:avLst>
              <a:gd fmla="val 12500" name="adj"/>
            </a:avLst>
          </a:prstGeom>
          <a:solidFill>
            <a:schemeClr val="lt2"/>
          </a:solidFill>
          <a:ln cap="rnd" cmpd="sng" w="19050">
            <a:solidFill>
              <a:srgbClr val="89898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76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rebuchet MS"/>
              <a:buChar char="-"/>
            </a:pPr>
            <a:r>
              <a:rPr b="0" i="0" lang="en-US" sz="12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 Marco Normativo Externo</a:t>
            </a:r>
            <a:endParaRPr>
              <a:solidFill>
                <a:schemeClr val="lt1"/>
              </a:solidFill>
            </a:endParaRPr>
          </a:p>
          <a:p>
            <a:pPr indent="-76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rebuchet MS"/>
              <a:buChar char="-"/>
            </a:pPr>
            <a:r>
              <a:rPr b="0" i="0" lang="en-US" sz="12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 Marco Normativo Interno</a:t>
            </a:r>
            <a:endParaRPr>
              <a:solidFill>
                <a:schemeClr val="lt1"/>
              </a:solidFill>
            </a:endParaRPr>
          </a:p>
          <a:p>
            <a:pPr indent="-76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rebuchet MS"/>
              <a:buChar char="-"/>
            </a:pPr>
            <a:r>
              <a:rPr b="0" i="0" lang="en-US" sz="12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 Metodología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357" name="Google Shape;357;p33"/>
          <p:cNvSpPr/>
          <p:nvPr/>
        </p:nvSpPr>
        <p:spPr>
          <a:xfrm>
            <a:off x="5441468" y="1509597"/>
            <a:ext cx="684300" cy="308100"/>
          </a:xfrm>
          <a:prstGeom prst="rightArrow">
            <a:avLst>
              <a:gd fmla="val 19579" name="adj1"/>
              <a:gd fmla="val 50000" name="adj2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58" name="Google Shape;358;p33"/>
          <p:cNvSpPr/>
          <p:nvPr/>
        </p:nvSpPr>
        <p:spPr>
          <a:xfrm>
            <a:off x="2160350" y="3586375"/>
            <a:ext cx="3206100" cy="7317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lang="en-US" sz="18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Dictamen Favorable CAP </a:t>
            </a:r>
            <a:r>
              <a:rPr b="1" lang="en-US"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Oferta Académica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34"/>
          <p:cNvSpPr txBox="1"/>
          <p:nvPr>
            <p:ph type="title"/>
          </p:nvPr>
        </p:nvSpPr>
        <p:spPr>
          <a:xfrm>
            <a:off x="898525" y="304800"/>
            <a:ext cx="6396037" cy="833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Trebuchet MS"/>
              <a:buNone/>
            </a:pPr>
            <a:r>
              <a:rPr b="0" i="0" lang="en-US" sz="32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Aprobación HCS</a:t>
            </a:r>
            <a:endParaRPr/>
          </a:p>
        </p:txBody>
      </p:sp>
      <p:sp>
        <p:nvSpPr>
          <p:cNvPr id="365" name="Google Shape;365;p34"/>
          <p:cNvSpPr txBox="1"/>
          <p:nvPr>
            <p:ph idx="1" type="body"/>
          </p:nvPr>
        </p:nvSpPr>
        <p:spPr>
          <a:xfrm>
            <a:off x="1473200" y="1266825"/>
            <a:ext cx="8083550" cy="47021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1620" lvl="0" marL="342900" marR="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r>
              <a:t/>
            </a:r>
            <a:endParaRPr b="0" i="0" sz="1600" u="none">
              <a:solidFill>
                <a:srgbClr val="40404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261620" lvl="0" marL="3429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</a:pPr>
            <a:r>
              <a:t/>
            </a:r>
            <a:endParaRPr b="0" i="0" sz="1600" u="none">
              <a:solidFill>
                <a:srgbClr val="40404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366" name="Google Shape;366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41337" y="5526087"/>
            <a:ext cx="1106487" cy="1138237"/>
          </a:xfrm>
          <a:prstGeom prst="rect">
            <a:avLst/>
          </a:prstGeom>
          <a:noFill/>
          <a:ln>
            <a:noFill/>
          </a:ln>
        </p:spPr>
      </p:pic>
      <p:sp>
        <p:nvSpPr>
          <p:cNvPr id="367" name="Google Shape;367;p34"/>
          <p:cNvSpPr txBox="1"/>
          <p:nvPr/>
        </p:nvSpPr>
        <p:spPr>
          <a:xfrm>
            <a:off x="1011237" y="1314450"/>
            <a:ext cx="8083550" cy="4703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</a:pPr>
            <a:r>
              <a:rPr b="0" i="0" lang="en-US" sz="1600" u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Una vez elevado el proyecto a la Secretaría Académica por parte de la DGAA, se remite a la </a:t>
            </a:r>
            <a:r>
              <a:rPr b="1" i="0" lang="en-US" sz="1600" u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Comisión Asesora Perman</a:t>
            </a:r>
            <a:r>
              <a:rPr b="1" lang="en-US" sz="16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ente </a:t>
            </a:r>
            <a:r>
              <a:rPr b="1" i="0" lang="en-US" sz="1600" u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de </a:t>
            </a:r>
            <a:r>
              <a:rPr b="1" lang="en-US" sz="16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Oferta Académica</a:t>
            </a:r>
            <a:r>
              <a:rPr b="1" i="0" lang="en-US" sz="1600" u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b="0" i="0" lang="en-US" sz="1600" u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para su tratamiento.</a:t>
            </a:r>
            <a:endParaRPr/>
          </a:p>
          <a:p>
            <a:pPr indent="-342900" lvl="1" marL="800100" marR="0" rtl="0" algn="just">
              <a:lnSpc>
                <a:spcPct val="17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</a:pPr>
            <a:r>
              <a:rPr b="0" i="0" lang="en-US" sz="1600" u="none" cap="none" strike="noStrik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La C</a:t>
            </a:r>
            <a:r>
              <a:rPr lang="en-US" sz="16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AP </a:t>
            </a:r>
            <a:r>
              <a:rPr b="0" i="0" lang="en-US" sz="1600" u="none" cap="none" strike="noStrik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podría pedir eventualmente alguna aclaración o modificación.</a:t>
            </a:r>
            <a:endParaRPr/>
          </a:p>
          <a:p>
            <a:pPr indent="-342900" lvl="0" marL="342900" marR="0" rtl="0" algn="just">
              <a:lnSpc>
                <a:spcPct val="17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</a:pPr>
            <a:r>
              <a:rPr b="0" i="0" lang="en-US" sz="1600" u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Luego se trata en el Consejo Superior, donde finalmente se aprueba para pasar a la protocolización del Plan de Estudios.</a:t>
            </a:r>
            <a:endParaRPr/>
          </a:p>
          <a:p>
            <a:pPr indent="-342900" lvl="1" marL="800100" marR="0" rtl="0" algn="just">
              <a:lnSpc>
                <a:spcPct val="17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</a:pPr>
            <a:r>
              <a:rPr b="1" i="0" lang="en-US" sz="1600" u="none" cap="none" strike="noStrik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Atención:</a:t>
            </a:r>
            <a:r>
              <a:rPr b="0" i="0" lang="en-US" sz="1600" u="none" cap="none" strike="noStrik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por recomendación del ME, actualmente el régimen de correlatividades se aprueba mediante Disposición SA para:</a:t>
            </a:r>
            <a:endParaRPr/>
          </a:p>
          <a:p>
            <a:pPr indent="-342900" lvl="2" marL="1257300" marR="0" rtl="0" algn="just">
              <a:lnSpc>
                <a:spcPct val="17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</a:pPr>
            <a:r>
              <a:rPr b="0" i="0" lang="en-US" sz="1600" u="none" cap="none" strike="noStrik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Despegar el mismo de la RM.</a:t>
            </a:r>
            <a:endParaRPr/>
          </a:p>
          <a:p>
            <a:pPr indent="-342900" lvl="2" marL="1257300" marR="0" rtl="0" algn="just">
              <a:lnSpc>
                <a:spcPct val="17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</a:pPr>
            <a:r>
              <a:rPr b="0" i="0" lang="en-US" sz="1600" u="none" cap="none" strike="noStrik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Favorecer la dinámica de la propuesta formativa.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40404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6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6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6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6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6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6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6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35"/>
          <p:cNvSpPr txBox="1"/>
          <p:nvPr>
            <p:ph type="title"/>
          </p:nvPr>
        </p:nvSpPr>
        <p:spPr>
          <a:xfrm>
            <a:off x="410750" y="270125"/>
            <a:ext cx="9177000" cy="63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None/>
            </a:pPr>
            <a:r>
              <a:rPr b="1" i="0" lang="en-US" sz="32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Proceso UNLu:</a:t>
            </a:r>
            <a:r>
              <a:rPr b="1" lang="en-US" sz="3200"/>
              <a:t> Envío a la DNGU del Plan de Estudios</a:t>
            </a:r>
            <a:endParaRPr/>
          </a:p>
        </p:txBody>
      </p:sp>
      <p:sp>
        <p:nvSpPr>
          <p:cNvPr id="373" name="Google Shape;373;p35"/>
          <p:cNvSpPr txBox="1"/>
          <p:nvPr/>
        </p:nvSpPr>
        <p:spPr>
          <a:xfrm>
            <a:off x="8589962" y="6067425"/>
            <a:ext cx="6843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</a:pPr>
            <a:fld id="{00000000-1234-1234-1234-123412341234}" type="slidenum">
              <a:rPr b="0" i="0" lang="en-US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  <a:endParaRPr/>
          </a:p>
        </p:txBody>
      </p:sp>
      <p:sp>
        <p:nvSpPr>
          <p:cNvPr id="374" name="Google Shape;374;p35"/>
          <p:cNvSpPr/>
          <p:nvPr/>
        </p:nvSpPr>
        <p:spPr>
          <a:xfrm>
            <a:off x="719162" y="1345362"/>
            <a:ext cx="1866900" cy="5874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i="0" lang="en-US" sz="1800" u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Proyecto</a:t>
            </a:r>
            <a:endParaRPr/>
          </a:p>
        </p:txBody>
      </p:sp>
      <p:sp>
        <p:nvSpPr>
          <p:cNvPr id="375" name="Google Shape;375;p35"/>
          <p:cNvSpPr/>
          <p:nvPr/>
        </p:nvSpPr>
        <p:spPr>
          <a:xfrm>
            <a:off x="3498050" y="1333500"/>
            <a:ext cx="1868400" cy="6603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i="0" lang="en-US" sz="1800" u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Evaluación Curricular</a:t>
            </a:r>
            <a:endParaRPr/>
          </a:p>
        </p:txBody>
      </p:sp>
      <p:sp>
        <p:nvSpPr>
          <p:cNvPr id="376" name="Google Shape;376;p35"/>
          <p:cNvSpPr/>
          <p:nvPr/>
        </p:nvSpPr>
        <p:spPr>
          <a:xfrm>
            <a:off x="6715050" y="4410900"/>
            <a:ext cx="2420700" cy="5874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i="0" lang="en-US" sz="1800" u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Aprobación</a:t>
            </a:r>
            <a:r>
              <a:rPr lang="en-US"/>
              <a:t> </a:t>
            </a:r>
            <a:r>
              <a:rPr b="1" lang="en-US"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HCS</a:t>
            </a:r>
            <a:endParaRPr/>
          </a:p>
        </p:txBody>
      </p:sp>
      <p:sp>
        <p:nvSpPr>
          <p:cNvPr id="377" name="Google Shape;377;p35"/>
          <p:cNvSpPr/>
          <p:nvPr/>
        </p:nvSpPr>
        <p:spPr>
          <a:xfrm>
            <a:off x="6537300" y="2588625"/>
            <a:ext cx="2606700" cy="8493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lang="en-US" sz="18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Conformidad de la SA</a:t>
            </a:r>
            <a:endParaRPr/>
          </a:p>
        </p:txBody>
      </p:sp>
      <p:sp>
        <p:nvSpPr>
          <p:cNvPr id="378" name="Google Shape;378;p35"/>
          <p:cNvSpPr/>
          <p:nvPr/>
        </p:nvSpPr>
        <p:spPr>
          <a:xfrm>
            <a:off x="5661149" y="5641225"/>
            <a:ext cx="3349500" cy="7317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i="0" lang="en-US" sz="1800" u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Reconocimiento oficial y validez nacional </a:t>
            </a:r>
            <a:endParaRPr/>
          </a:p>
        </p:txBody>
      </p:sp>
      <p:sp>
        <p:nvSpPr>
          <p:cNvPr id="379" name="Google Shape;379;p35"/>
          <p:cNvSpPr/>
          <p:nvPr/>
        </p:nvSpPr>
        <p:spPr>
          <a:xfrm>
            <a:off x="6200787" y="1319287"/>
            <a:ext cx="2986200" cy="6096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lang="en-US" sz="18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Aprobación en CPE</a:t>
            </a:r>
            <a:endParaRPr/>
          </a:p>
        </p:txBody>
      </p:sp>
      <p:sp>
        <p:nvSpPr>
          <p:cNvPr id="380" name="Google Shape;380;p35"/>
          <p:cNvSpPr/>
          <p:nvPr/>
        </p:nvSpPr>
        <p:spPr>
          <a:xfrm>
            <a:off x="2699906" y="1484997"/>
            <a:ext cx="684300" cy="308100"/>
          </a:xfrm>
          <a:prstGeom prst="rightArrow">
            <a:avLst>
              <a:gd fmla="val 19579" name="adj1"/>
              <a:gd fmla="val 50000" name="adj2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81" name="Google Shape;381;p35"/>
          <p:cNvSpPr/>
          <p:nvPr/>
        </p:nvSpPr>
        <p:spPr>
          <a:xfrm flipH="1" rot="-5400000">
            <a:off x="7488750" y="2084150"/>
            <a:ext cx="520200" cy="349200"/>
          </a:xfrm>
          <a:prstGeom prst="rightArrow">
            <a:avLst>
              <a:gd fmla="val 14430" name="adj1"/>
              <a:gd fmla="val 50000" name="adj2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82" name="Google Shape;382;p35"/>
          <p:cNvSpPr/>
          <p:nvPr/>
        </p:nvSpPr>
        <p:spPr>
          <a:xfrm rot="10800000">
            <a:off x="4603368" y="3039098"/>
            <a:ext cx="1788557" cy="445377"/>
          </a:xfrm>
          <a:custGeom>
            <a:rect b="b" l="l" r="r" t="t"/>
            <a:pathLst>
              <a:path extrusionOk="0" h="534987" w="1933575">
                <a:moveTo>
                  <a:pt x="0" y="401240"/>
                </a:moveTo>
                <a:lnTo>
                  <a:pt x="1732955" y="401240"/>
                </a:lnTo>
                <a:lnTo>
                  <a:pt x="1732955" y="133747"/>
                </a:lnTo>
                <a:lnTo>
                  <a:pt x="1666082" y="133747"/>
                </a:lnTo>
                <a:lnTo>
                  <a:pt x="1799828" y="0"/>
                </a:lnTo>
                <a:lnTo>
                  <a:pt x="1933575" y="133747"/>
                </a:lnTo>
                <a:lnTo>
                  <a:pt x="1866702" y="133747"/>
                </a:lnTo>
                <a:lnTo>
                  <a:pt x="1866702" y="534987"/>
                </a:lnTo>
                <a:lnTo>
                  <a:pt x="0" y="534987"/>
                </a:lnTo>
                <a:close/>
              </a:path>
            </a:pathLst>
          </a:cu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83" name="Google Shape;383;p35"/>
          <p:cNvSpPr/>
          <p:nvPr/>
        </p:nvSpPr>
        <p:spPr>
          <a:xfrm flipH="1" rot="10800000">
            <a:off x="5481950" y="3886785"/>
            <a:ext cx="2420810" cy="374491"/>
          </a:xfrm>
          <a:custGeom>
            <a:rect b="b" l="l" r="r" t="t"/>
            <a:pathLst>
              <a:path extrusionOk="0" h="534987" w="1806575">
                <a:moveTo>
                  <a:pt x="0" y="401240"/>
                </a:moveTo>
                <a:lnTo>
                  <a:pt x="1605955" y="401240"/>
                </a:lnTo>
                <a:lnTo>
                  <a:pt x="1605955" y="133747"/>
                </a:lnTo>
                <a:lnTo>
                  <a:pt x="1539082" y="133747"/>
                </a:lnTo>
                <a:lnTo>
                  <a:pt x="1672828" y="0"/>
                </a:lnTo>
                <a:lnTo>
                  <a:pt x="1806575" y="133747"/>
                </a:lnTo>
                <a:lnTo>
                  <a:pt x="1739702" y="133747"/>
                </a:lnTo>
                <a:lnTo>
                  <a:pt x="1739702" y="534987"/>
                </a:lnTo>
                <a:lnTo>
                  <a:pt x="0" y="534987"/>
                </a:lnTo>
                <a:close/>
              </a:path>
            </a:pathLst>
          </a:cu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84" name="Google Shape;384;p35"/>
          <p:cNvSpPr/>
          <p:nvPr/>
        </p:nvSpPr>
        <p:spPr>
          <a:xfrm rot="5400000">
            <a:off x="7647005" y="5136463"/>
            <a:ext cx="387300" cy="366600"/>
          </a:xfrm>
          <a:prstGeom prst="rightArrow">
            <a:avLst>
              <a:gd fmla="val 14430" name="adj1"/>
              <a:gd fmla="val 50000" name="adj2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85" name="Google Shape;385;p35"/>
          <p:cNvSpPr/>
          <p:nvPr/>
        </p:nvSpPr>
        <p:spPr>
          <a:xfrm>
            <a:off x="953300" y="2089956"/>
            <a:ext cx="1398600" cy="1339200"/>
          </a:xfrm>
          <a:prstGeom prst="verticalScroll">
            <a:avLst>
              <a:gd fmla="val 12500" name="adj"/>
            </a:avLst>
          </a:prstGeom>
          <a:solidFill>
            <a:schemeClr val="lt2"/>
          </a:solidFill>
          <a:ln cap="rnd" cmpd="sng" w="19050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rebuchet MS"/>
              <a:buNone/>
            </a:pPr>
            <a:r>
              <a:rPr b="0" i="0" lang="en-US" sz="12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Creación </a:t>
            </a:r>
            <a:endParaRPr>
              <a:solidFill>
                <a:schemeClr val="lt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rebuchet MS"/>
              <a:buNone/>
            </a:pPr>
            <a:r>
              <a:rPr b="0" i="0" lang="en-US" sz="12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Y</a:t>
            </a:r>
            <a:endParaRPr>
              <a:solidFill>
                <a:schemeClr val="lt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rebuchet MS"/>
              <a:buNone/>
            </a:pPr>
            <a:r>
              <a:rPr b="0" i="0" lang="en-US" sz="12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Modificación de Carreras del Art.  LES y Pregrado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386" name="Google Shape;386;p35"/>
          <p:cNvSpPr/>
          <p:nvPr/>
        </p:nvSpPr>
        <p:spPr>
          <a:xfrm>
            <a:off x="3409962" y="2087513"/>
            <a:ext cx="2251200" cy="849300"/>
          </a:xfrm>
          <a:prstGeom prst="verticalScroll">
            <a:avLst>
              <a:gd fmla="val 12500" name="adj"/>
            </a:avLst>
          </a:prstGeom>
          <a:solidFill>
            <a:schemeClr val="lt2"/>
          </a:solidFill>
          <a:ln cap="rnd" cmpd="sng" w="19050">
            <a:solidFill>
              <a:srgbClr val="89898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76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rebuchet MS"/>
              <a:buChar char="-"/>
            </a:pPr>
            <a:r>
              <a:rPr b="0" i="0" lang="en-US" sz="12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 Marco Normativo Externo</a:t>
            </a:r>
            <a:endParaRPr>
              <a:solidFill>
                <a:schemeClr val="lt1"/>
              </a:solidFill>
            </a:endParaRPr>
          </a:p>
          <a:p>
            <a:pPr indent="-76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rebuchet MS"/>
              <a:buChar char="-"/>
            </a:pPr>
            <a:r>
              <a:rPr b="0" i="0" lang="en-US" sz="12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 Marco Normativo Interno</a:t>
            </a:r>
            <a:endParaRPr>
              <a:solidFill>
                <a:schemeClr val="lt1"/>
              </a:solidFill>
            </a:endParaRPr>
          </a:p>
          <a:p>
            <a:pPr indent="-76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rebuchet MS"/>
              <a:buChar char="-"/>
            </a:pPr>
            <a:r>
              <a:rPr b="0" i="0" lang="en-US" sz="12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 Metodología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387" name="Google Shape;387;p35"/>
          <p:cNvSpPr/>
          <p:nvPr/>
        </p:nvSpPr>
        <p:spPr>
          <a:xfrm>
            <a:off x="5441468" y="1509597"/>
            <a:ext cx="684300" cy="308100"/>
          </a:xfrm>
          <a:prstGeom prst="rightArrow">
            <a:avLst>
              <a:gd fmla="val 19579" name="adj1"/>
              <a:gd fmla="val 50000" name="adj2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88" name="Google Shape;388;p35"/>
          <p:cNvSpPr/>
          <p:nvPr/>
        </p:nvSpPr>
        <p:spPr>
          <a:xfrm>
            <a:off x="2160350" y="3586375"/>
            <a:ext cx="3206100" cy="7317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lang="en-US" sz="18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Dictamen Favorable CAP </a:t>
            </a:r>
            <a:r>
              <a:rPr b="1" lang="en-US"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Oferta Académica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8"/>
          <p:cNvSpPr txBox="1"/>
          <p:nvPr>
            <p:ph type="title"/>
          </p:nvPr>
        </p:nvSpPr>
        <p:spPr>
          <a:xfrm>
            <a:off x="1485900" y="269875"/>
            <a:ext cx="8018462" cy="661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b="0" i="0" lang="en-US" sz="36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Motivación del </a:t>
            </a:r>
            <a:r>
              <a:rPr lang="en-US"/>
              <a:t>Encuentro</a:t>
            </a:r>
            <a:endParaRPr/>
          </a:p>
        </p:txBody>
      </p:sp>
      <p:sp>
        <p:nvSpPr>
          <p:cNvPr id="145" name="Google Shape;145;p18"/>
          <p:cNvSpPr txBox="1"/>
          <p:nvPr>
            <p:ph idx="1" type="body"/>
          </p:nvPr>
        </p:nvSpPr>
        <p:spPr>
          <a:xfrm>
            <a:off x="1601787" y="1344612"/>
            <a:ext cx="7696200" cy="4052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0520" lvl="0" marL="342900" rtl="0" algn="just">
              <a:lnSpc>
                <a:spcPct val="170000"/>
              </a:lnSpc>
              <a:spcBef>
                <a:spcPts val="1000"/>
              </a:spcBef>
              <a:spcAft>
                <a:spcPts val="0"/>
              </a:spcAft>
              <a:buSzPts val="1560"/>
              <a:buChar char="►"/>
            </a:pPr>
            <a:r>
              <a:rPr lang="en-US" sz="1900"/>
              <a:t>Reflexionar sobre los Planes de Estudios con opción pedagógica a distancia.</a:t>
            </a:r>
            <a:endParaRPr sz="1900"/>
          </a:p>
          <a:p>
            <a:pPr indent="-372110" lvl="0" marL="342900" rtl="0" algn="just">
              <a:lnSpc>
                <a:spcPct val="170000"/>
              </a:lnSpc>
              <a:spcBef>
                <a:spcPts val="1000"/>
              </a:spcBef>
              <a:spcAft>
                <a:spcPts val="0"/>
              </a:spcAft>
              <a:buSzPts val="1900"/>
              <a:buChar char="►"/>
            </a:pPr>
            <a:r>
              <a:rPr lang="en-US" sz="1900"/>
              <a:t>Informar sobre la normativa vigente pasible de ser aplicada a la gestión de los Planes de Estudio con modalidad a distancia.</a:t>
            </a:r>
            <a:endParaRPr sz="1900"/>
          </a:p>
          <a:p>
            <a:pPr indent="-355600" lvl="0" marL="342900" rtl="0" algn="just">
              <a:lnSpc>
                <a:spcPct val="170000"/>
              </a:lnSpc>
              <a:spcBef>
                <a:spcPts val="1000"/>
              </a:spcBef>
              <a:spcAft>
                <a:spcPts val="0"/>
              </a:spcAft>
              <a:buSzPts val="1560"/>
              <a:buChar char="►"/>
            </a:pPr>
            <a:r>
              <a:rPr lang="en-US" sz="1900"/>
              <a:t>Dar a conocer el proceso de generación y aprobación de un Plan de Estudios en la UNLu.</a:t>
            </a:r>
            <a:endParaRPr b="0" i="0" sz="400" u="none">
              <a:solidFill>
                <a:srgbClr val="40404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46" name="Google Shape;146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8025" y="5448300"/>
            <a:ext cx="1108075" cy="11382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36"/>
          <p:cNvSpPr txBox="1"/>
          <p:nvPr>
            <p:ph type="title"/>
          </p:nvPr>
        </p:nvSpPr>
        <p:spPr>
          <a:xfrm>
            <a:off x="3571875" y="3057525"/>
            <a:ext cx="3924300" cy="833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Trebuchet MS"/>
              <a:buNone/>
            </a:pPr>
            <a:r>
              <a:rPr b="0" i="0" lang="en-US" sz="32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Muchas gracias!!!</a:t>
            </a:r>
            <a:endParaRPr/>
          </a:p>
        </p:txBody>
      </p:sp>
      <p:pic>
        <p:nvPicPr>
          <p:cNvPr id="395" name="Google Shape;395;p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18012" y="1189037"/>
            <a:ext cx="1917700" cy="1968500"/>
          </a:xfrm>
          <a:prstGeom prst="rect">
            <a:avLst/>
          </a:prstGeom>
          <a:noFill/>
          <a:ln>
            <a:noFill/>
          </a:ln>
        </p:spPr>
      </p:pic>
      <p:sp>
        <p:nvSpPr>
          <p:cNvPr id="396" name="Google Shape;396;p36"/>
          <p:cNvSpPr txBox="1"/>
          <p:nvPr/>
        </p:nvSpPr>
        <p:spPr>
          <a:xfrm>
            <a:off x="1358900" y="4454525"/>
            <a:ext cx="82422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r>
              <a:rPr b="0" i="0" lang="en-US" sz="18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Enlace con Presentación</a:t>
            </a:r>
            <a:r>
              <a:rPr lang="en-US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: </a:t>
            </a:r>
            <a:r>
              <a:rPr lang="en-US" sz="1800" u="sng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http://www.planesdeestudio.unlu.edu.ar/?q=node/98</a:t>
            </a:r>
            <a:endParaRPr b="0" i="0" sz="18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r>
              <a:rPr lang="en-US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Enlace con </a:t>
            </a:r>
            <a:r>
              <a:rPr b="0" i="0" lang="en-US" sz="18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normativa y material complementario:</a:t>
            </a:r>
            <a:endParaRPr b="0" i="0" sz="8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rebuchet MS"/>
              <a:buNone/>
            </a:pPr>
            <a:r>
              <a:rPr lang="en-US" sz="1800" u="sng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5"/>
              </a:rPr>
              <a:t>http://www.planesdeestudio.unlu.edu.ar/?q=node/99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9"/>
          <p:cNvSpPr txBox="1"/>
          <p:nvPr>
            <p:ph type="title"/>
          </p:nvPr>
        </p:nvSpPr>
        <p:spPr>
          <a:xfrm>
            <a:off x="1485900" y="269875"/>
            <a:ext cx="8018462" cy="661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b="0" i="0" lang="en-US" sz="36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Objetivos</a:t>
            </a:r>
            <a:endParaRPr/>
          </a:p>
        </p:txBody>
      </p:sp>
      <p:sp>
        <p:nvSpPr>
          <p:cNvPr id="153" name="Google Shape;153;p19"/>
          <p:cNvSpPr txBox="1"/>
          <p:nvPr>
            <p:ph idx="1" type="body"/>
          </p:nvPr>
        </p:nvSpPr>
        <p:spPr>
          <a:xfrm>
            <a:off x="1601775" y="1147750"/>
            <a:ext cx="7696200" cy="31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just">
              <a:lnSpc>
                <a:spcPct val="17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360"/>
              <a:buFont typeface="Noto Sans Symbols"/>
              <a:buChar char="►"/>
            </a:pPr>
            <a:r>
              <a:rPr b="0" i="0" lang="en-US" sz="1700" u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Conocer la normativa vigente que rigen los planes de estudio con </a:t>
            </a:r>
            <a:r>
              <a:rPr lang="en-US" sz="1700"/>
              <a:t>la opción pedagógica a </a:t>
            </a:r>
            <a:r>
              <a:rPr b="0" i="0" lang="en-US" sz="1700" u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distancia.</a:t>
            </a:r>
            <a:endParaRPr/>
          </a:p>
          <a:p>
            <a:pPr indent="-342900" lvl="0" marL="342900" marR="0" rtl="0" algn="just">
              <a:lnSpc>
                <a:spcPct val="17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360"/>
              <a:buFont typeface="Noto Sans Symbols"/>
              <a:buChar char="►"/>
            </a:pPr>
            <a:r>
              <a:rPr b="0" i="0" lang="en-US" sz="1700" u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Comprender el tratamiento y operatoria que se realiza en la Institución en relación </a:t>
            </a:r>
            <a:r>
              <a:rPr lang="en-US" sz="1700"/>
              <a:t>con</a:t>
            </a:r>
            <a:r>
              <a:rPr b="0" i="0" lang="en-US" sz="1700" u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la gestión de los Planes de Estudio, en p</a:t>
            </a:r>
            <a:r>
              <a:rPr lang="en-US" sz="1700"/>
              <a:t>articular </a:t>
            </a:r>
            <a:r>
              <a:rPr lang="en-US" sz="1700"/>
              <a:t>con modalidad a distancia, hasta el</a:t>
            </a:r>
            <a:r>
              <a:rPr b="0" i="0" lang="en-US" sz="1700" u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reconocimiento oficial y validez nacional de</a:t>
            </a:r>
            <a:r>
              <a:rPr lang="en-US" sz="1700"/>
              <a:t>l título.</a:t>
            </a:r>
            <a:endParaRPr/>
          </a:p>
          <a:p>
            <a:pPr indent="-332740" lvl="0" marL="342900" marR="0" rtl="0" algn="just">
              <a:lnSpc>
                <a:spcPct val="17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"/>
              <a:buFont typeface="Noto Sans Symbols"/>
              <a:buNone/>
            </a:pPr>
            <a:r>
              <a:t/>
            </a:r>
            <a:endParaRPr b="0" i="0" sz="200" u="none">
              <a:solidFill>
                <a:srgbClr val="40404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32740" lvl="0" marL="3429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"/>
              <a:buFont typeface="Noto Sans Symbols"/>
              <a:buNone/>
            </a:pPr>
            <a:r>
              <a:t/>
            </a:r>
            <a:endParaRPr b="0" i="0" sz="200" u="none">
              <a:solidFill>
                <a:srgbClr val="40404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54" name="Google Shape;154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8025" y="5448300"/>
            <a:ext cx="1108075" cy="11382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0"/>
          <p:cNvSpPr txBox="1"/>
          <p:nvPr>
            <p:ph type="title"/>
          </p:nvPr>
        </p:nvSpPr>
        <p:spPr>
          <a:xfrm>
            <a:off x="677862" y="609600"/>
            <a:ext cx="8596200" cy="1320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Opción pedagógica y didáctica de Educación a Distancia</a:t>
            </a:r>
            <a:endParaRPr/>
          </a:p>
        </p:txBody>
      </p:sp>
      <p:sp>
        <p:nvSpPr>
          <p:cNvPr id="161" name="Google Shape;161;p20"/>
          <p:cNvSpPr txBox="1"/>
          <p:nvPr>
            <p:ph idx="1" type="body"/>
          </p:nvPr>
        </p:nvSpPr>
        <p:spPr>
          <a:xfrm>
            <a:off x="677850" y="1930500"/>
            <a:ext cx="9270900" cy="4679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/>
              <a:t>Educación a Distancia</a:t>
            </a:r>
            <a:r>
              <a:rPr lang="en-US"/>
              <a:t>: </a:t>
            </a:r>
            <a:r>
              <a:rPr i="1" lang="en-US" sz="1900"/>
              <a:t>opción pedagógica y didáctica donde la relación docente- alumno se encuentra separada en el tiempo y/o en el espacio, durante todo o gran parte del proceso educativo, en el marco de una estrategia pedagógica integral que utiliza soportes materiales y recursos tecnológicos, tecnologías de la información y la comunicación, diseñados especialmente para que los/as estudiantes alcancen los objetivos de la propuesta educativa</a:t>
            </a:r>
            <a:r>
              <a:rPr lang="en-US"/>
              <a:t>. </a:t>
            </a:r>
            <a:endParaRPr/>
          </a:p>
          <a:p>
            <a:pPr indent="0" lvl="0" marL="0" marR="2004762" rt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 strike="sngStrike"/>
              <a:t>E</a:t>
            </a:r>
            <a:r>
              <a:rPr b="1" lang="en-US" sz="2000" strike="sngStrike"/>
              <a:t>ducación semipresencial</a:t>
            </a:r>
            <a:endParaRPr sz="2000"/>
          </a:p>
          <a:p>
            <a:pPr indent="0" lvl="0" marL="8572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000"/>
              <a:t> </a:t>
            </a:r>
            <a:r>
              <a:rPr b="1" lang="en-US" sz="2000" strike="sngStrike"/>
              <a:t>Educación virtual </a:t>
            </a:r>
            <a:r>
              <a:rPr b="1" lang="en-US" sz="2000" strike="sngStrike">
                <a:solidFill>
                  <a:schemeClr val="lt1"/>
                </a:solidFill>
              </a:rPr>
              <a:t>                                              </a:t>
            </a:r>
            <a:r>
              <a:rPr b="1" lang="en-US" sz="2000" strike="sngStrike"/>
              <a:t>Bimodalidad</a:t>
            </a:r>
            <a:endParaRPr b="1" sz="2000" strike="sngStrike"/>
          </a:p>
          <a:p>
            <a:pPr indent="0" lvl="0" marL="800100" marR="690312" rtl="0" algn="ctr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000"/>
              <a:t>E</a:t>
            </a:r>
            <a:r>
              <a:rPr b="1" lang="en-US" sz="2000" strike="sngStrike"/>
              <a:t>ducación asistida</a:t>
            </a:r>
            <a:endParaRPr b="1" sz="2000" strike="sngStrike"/>
          </a:p>
          <a:p>
            <a:pPr indent="0" lvl="0" marL="0" marR="1033212" rtl="0" algn="r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rPr b="1" lang="en-US" sz="2000" strike="sngStrike"/>
              <a:t>Educación abierta</a:t>
            </a:r>
            <a:endParaRPr b="1" sz="2000" strike="sngStrike"/>
          </a:p>
          <a:p>
            <a:pPr indent="0" lvl="0" marL="3028950" rtl="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t/>
            </a:r>
            <a:endParaRPr b="1" strike="sngStrike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20"/>
          <p:cNvSpPr txBox="1"/>
          <p:nvPr>
            <p:ph idx="12" type="sldNum"/>
          </p:nvPr>
        </p:nvSpPr>
        <p:spPr>
          <a:xfrm>
            <a:off x="1686812" y="5906650"/>
            <a:ext cx="1449000" cy="4098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 strike="sngStrike">
                <a:solidFill>
                  <a:srgbClr val="404040"/>
                </a:solidFill>
              </a:rPr>
              <a:t>Etc.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1"/>
          <p:cNvSpPr txBox="1"/>
          <p:nvPr>
            <p:ph type="title"/>
          </p:nvPr>
        </p:nvSpPr>
        <p:spPr>
          <a:xfrm>
            <a:off x="677862" y="609600"/>
            <a:ext cx="8596200" cy="1320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</a:t>
            </a:r>
            <a:r>
              <a:rPr lang="en-US"/>
              <a:t>pción pedagógica y didáctica de Educación a Distancia</a:t>
            </a:r>
            <a:endParaRPr/>
          </a:p>
        </p:txBody>
      </p:sp>
      <p:sp>
        <p:nvSpPr>
          <p:cNvPr id="169" name="Google Shape;169;p21"/>
          <p:cNvSpPr txBox="1"/>
          <p:nvPr>
            <p:ph idx="1" type="body"/>
          </p:nvPr>
        </p:nvSpPr>
        <p:spPr>
          <a:xfrm>
            <a:off x="677850" y="1930500"/>
            <a:ext cx="9428700" cy="4802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En el año 2017 el Ministerio de Educación establece nuevos parámetros para la modalidad a Distancia mediante la 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Resolución Ministerial N°2641-E/2017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 u="sng"/>
              <a:t>Para que sea a DISTANCIA</a:t>
            </a:r>
            <a:r>
              <a:rPr b="1" lang="en-US"/>
              <a:t>: Las horas no presenciales del Plan de Estudios </a:t>
            </a:r>
            <a:endParaRPr b="1"/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/>
              <a:t>deben superar el cincuenta por ciento (50%) de la carga horaria total </a:t>
            </a:r>
            <a:endParaRPr b="1"/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(sin incluir las horas correspondientes al desarrollo del trabajo final o tesis)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Las Carreras que estén aprobadas en modalidad presencial y quieran desarrollarse en modalidad a distancia, deberán tener</a:t>
            </a:r>
            <a:r>
              <a:rPr b="1" lang="en-US"/>
              <a:t> en ambas modalidades, </a:t>
            </a:r>
            <a:r>
              <a:rPr b="1" lang="en-US" u="sng"/>
              <a:t>idénticos</a:t>
            </a:r>
            <a:r>
              <a:rPr lang="en-US"/>
              <a:t>:</a:t>
            </a:r>
            <a:endParaRPr/>
          </a:p>
          <a:p>
            <a:pPr indent="-326389" lvl="0" marL="1371600" rtl="0" algn="l">
              <a:spcBef>
                <a:spcPts val="1000"/>
              </a:spcBef>
              <a:spcAft>
                <a:spcPts val="0"/>
              </a:spcAft>
              <a:buSzPts val="1540"/>
              <a:buChar char="►"/>
            </a:pPr>
            <a:r>
              <a:rPr lang="en-US" sz="1900"/>
              <a:t>plan de estudios</a:t>
            </a:r>
            <a:endParaRPr sz="1900"/>
          </a:p>
          <a:p>
            <a:pPr indent="-326389" lvl="0" marL="1371600" rtl="0" algn="l">
              <a:spcBef>
                <a:spcPts val="0"/>
              </a:spcBef>
              <a:spcAft>
                <a:spcPts val="0"/>
              </a:spcAft>
              <a:buSzPts val="1540"/>
              <a:buChar char="►"/>
            </a:pPr>
            <a:r>
              <a:rPr lang="en-US" sz="1900"/>
              <a:t>carga horaria</a:t>
            </a:r>
            <a:endParaRPr sz="1900"/>
          </a:p>
          <a:p>
            <a:pPr indent="-326389" lvl="0" marL="1371600" rtl="0" algn="l">
              <a:spcBef>
                <a:spcPts val="0"/>
              </a:spcBef>
              <a:spcAft>
                <a:spcPts val="0"/>
              </a:spcAft>
              <a:buSzPts val="1540"/>
              <a:buChar char="►"/>
            </a:pPr>
            <a:r>
              <a:rPr lang="en-US" sz="1900"/>
              <a:t>denominación del título </a:t>
            </a:r>
            <a:endParaRPr sz="1900"/>
          </a:p>
          <a:p>
            <a:pPr indent="-326389" lvl="0" marL="1371600" rtl="0" algn="l">
              <a:spcBef>
                <a:spcPts val="0"/>
              </a:spcBef>
              <a:spcAft>
                <a:spcPts val="0"/>
              </a:spcAft>
              <a:buSzPts val="1540"/>
              <a:buChar char="►"/>
            </a:pPr>
            <a:r>
              <a:rPr lang="en-US" sz="1900"/>
              <a:t>alcances</a:t>
            </a:r>
            <a:endParaRPr sz="1900"/>
          </a:p>
        </p:txBody>
      </p:sp>
      <p:sp>
        <p:nvSpPr>
          <p:cNvPr id="170" name="Google Shape;170;p21"/>
          <p:cNvSpPr txBox="1"/>
          <p:nvPr>
            <p:ph idx="12" type="sldNum"/>
          </p:nvPr>
        </p:nvSpPr>
        <p:spPr>
          <a:xfrm>
            <a:off x="8589962" y="6042025"/>
            <a:ext cx="684300" cy="365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2"/>
          <p:cNvSpPr txBox="1"/>
          <p:nvPr>
            <p:ph type="title"/>
          </p:nvPr>
        </p:nvSpPr>
        <p:spPr>
          <a:xfrm>
            <a:off x="677862" y="609600"/>
            <a:ext cx="8596200" cy="1320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Opción pedagógica y didáctica de Educación a Distancia</a:t>
            </a:r>
            <a:endParaRPr/>
          </a:p>
        </p:txBody>
      </p:sp>
      <p:sp>
        <p:nvSpPr>
          <p:cNvPr id="177" name="Google Shape;177;p22"/>
          <p:cNvSpPr txBox="1"/>
          <p:nvPr>
            <p:ph idx="1" type="body"/>
          </p:nvPr>
        </p:nvSpPr>
        <p:spPr>
          <a:xfrm>
            <a:off x="677849" y="2160575"/>
            <a:ext cx="9270900" cy="388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Deben hacerse</a:t>
            </a:r>
            <a:r>
              <a:rPr lang="en-US"/>
              <a:t> explícitas en el plan de estudios l</a:t>
            </a:r>
            <a:r>
              <a:rPr lang="en-US" u="sng"/>
              <a:t>as previsiones de índole metodológica que garanticen la cobertura de las horas no presenciales con actividades académicas</a:t>
            </a:r>
            <a:endParaRPr u="sng"/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/>
              <a:t>-</a:t>
            </a:r>
            <a:r>
              <a:rPr b="1" lang="en-US"/>
              <a:t>No se hará mención de la opción pedagógica en los diplomas y certificaciones-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/>
              <a:t>La Universidad debe tener el SIED VALIDADO</a:t>
            </a:r>
            <a:endParaRPr b="1"/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(con las características propias de la opción pedagógica definidas por la institución)</a:t>
            </a:r>
            <a:endParaRPr/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-Se someterá a evaluación de acreditación cada 6 años-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Aprobación de SIED en UNLu: </a:t>
            </a:r>
            <a:r>
              <a:rPr b="1" lang="en-US" u="sng">
                <a:solidFill>
                  <a:schemeClr val="hlink"/>
                </a:solidFill>
                <a:hlinkClick r:id="rId3"/>
              </a:rPr>
              <a:t>Resolución CONEAU RESFC-2020-240-APN-CONEAU#ME</a:t>
            </a:r>
            <a:r>
              <a:rPr b="1" lang="en-US"/>
              <a:t> </a:t>
            </a:r>
            <a:endParaRPr b="1">
              <a:solidFill>
                <a:schemeClr val="accent5"/>
              </a:solidFill>
            </a:endParaRPr>
          </a:p>
        </p:txBody>
      </p:sp>
      <p:sp>
        <p:nvSpPr>
          <p:cNvPr id="178" name="Google Shape;178;p22"/>
          <p:cNvSpPr txBox="1"/>
          <p:nvPr>
            <p:ph idx="12" type="sldNum"/>
          </p:nvPr>
        </p:nvSpPr>
        <p:spPr>
          <a:xfrm>
            <a:off x="8589962" y="6042025"/>
            <a:ext cx="684300" cy="365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3"/>
          <p:cNvSpPr txBox="1"/>
          <p:nvPr>
            <p:ph type="title"/>
          </p:nvPr>
        </p:nvSpPr>
        <p:spPr>
          <a:xfrm>
            <a:off x="677862" y="609600"/>
            <a:ext cx="8596200" cy="1320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Opción pedagógica y didáctica de Educación a Distancia</a:t>
            </a:r>
            <a:endParaRPr/>
          </a:p>
        </p:txBody>
      </p:sp>
      <p:sp>
        <p:nvSpPr>
          <p:cNvPr id="185" name="Google Shape;185;p23"/>
          <p:cNvSpPr txBox="1"/>
          <p:nvPr>
            <p:ph idx="1" type="body"/>
          </p:nvPr>
        </p:nvSpPr>
        <p:spPr>
          <a:xfrm>
            <a:off x="677849" y="2160575"/>
            <a:ext cx="9270900" cy="388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>
                <a:solidFill>
                  <a:schemeClr val="dk1"/>
                </a:solidFill>
              </a:rPr>
              <a:t>El Sistema Institucional de Educación a Distancia (SIED) </a:t>
            </a:r>
            <a:endParaRPr b="1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100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</a:rPr>
              <a:t>Conjunto de acciones, normas, procesos, equipamiento, recursos humanos y didácticos que permiten el desarrollo de propuestas a distancia.</a:t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100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</a:rPr>
              <a:t>Incluye: la definición de los fundamentos, criterios y las proposiciones de concreción de propuestas educativas dictadas o a dictarse a distancia.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86" name="Google Shape;186;p23"/>
          <p:cNvSpPr txBox="1"/>
          <p:nvPr>
            <p:ph idx="12" type="sldNum"/>
          </p:nvPr>
        </p:nvSpPr>
        <p:spPr>
          <a:xfrm>
            <a:off x="8589962" y="6042025"/>
            <a:ext cx="684300" cy="365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7" name="Google Shape;187;p23"/>
          <p:cNvSpPr/>
          <p:nvPr/>
        </p:nvSpPr>
        <p:spPr>
          <a:xfrm flipH="1" rot="-5400000">
            <a:off x="4715850" y="2693250"/>
            <a:ext cx="520200" cy="349200"/>
          </a:xfrm>
          <a:prstGeom prst="rightArrow">
            <a:avLst>
              <a:gd fmla="val 14430" name="adj1"/>
              <a:gd fmla="val 50000" name="adj2"/>
            </a:avLst>
          </a:prstGeom>
          <a:solidFill>
            <a:schemeClr val="accent1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4"/>
          <p:cNvSpPr txBox="1"/>
          <p:nvPr>
            <p:ph type="title"/>
          </p:nvPr>
        </p:nvSpPr>
        <p:spPr>
          <a:xfrm>
            <a:off x="546100" y="309550"/>
            <a:ext cx="8906100" cy="63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None/>
            </a:pPr>
            <a:r>
              <a:rPr b="1" i="0" lang="en-US" sz="32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Proceso UNLu: Gestión de Carreras </a:t>
            </a:r>
            <a:r>
              <a:rPr b="1" lang="en-US" sz="3200"/>
              <a:t>del Art. 42 LES</a:t>
            </a:r>
            <a:endParaRPr/>
          </a:p>
        </p:txBody>
      </p:sp>
      <p:sp>
        <p:nvSpPr>
          <p:cNvPr id="193" name="Google Shape;193;p24"/>
          <p:cNvSpPr txBox="1"/>
          <p:nvPr/>
        </p:nvSpPr>
        <p:spPr>
          <a:xfrm>
            <a:off x="8589962" y="6067425"/>
            <a:ext cx="6842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</a:pPr>
            <a:fld id="{00000000-1234-1234-1234-123412341234}" type="slidenum">
              <a:rPr b="0" i="0" lang="en-US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  <a:endParaRPr/>
          </a:p>
        </p:txBody>
      </p:sp>
      <p:sp>
        <p:nvSpPr>
          <p:cNvPr id="194" name="Google Shape;194;p24"/>
          <p:cNvSpPr/>
          <p:nvPr/>
        </p:nvSpPr>
        <p:spPr>
          <a:xfrm>
            <a:off x="719162" y="1345362"/>
            <a:ext cx="1866900" cy="5874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i="0" lang="en-US" sz="1800" u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Proyecto</a:t>
            </a:r>
            <a:endParaRPr/>
          </a:p>
        </p:txBody>
      </p:sp>
      <p:sp>
        <p:nvSpPr>
          <p:cNvPr id="195" name="Google Shape;195;p24"/>
          <p:cNvSpPr/>
          <p:nvPr/>
        </p:nvSpPr>
        <p:spPr>
          <a:xfrm>
            <a:off x="3498050" y="1333500"/>
            <a:ext cx="1868400" cy="6603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i="0" lang="en-US" sz="1800" u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Evaluación Curricular</a:t>
            </a:r>
            <a:endParaRPr/>
          </a:p>
        </p:txBody>
      </p:sp>
      <p:sp>
        <p:nvSpPr>
          <p:cNvPr id="196" name="Google Shape;196;p24"/>
          <p:cNvSpPr/>
          <p:nvPr/>
        </p:nvSpPr>
        <p:spPr>
          <a:xfrm>
            <a:off x="6715050" y="4410900"/>
            <a:ext cx="2420700" cy="5874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i="0" lang="en-US" sz="1800" u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Aprobación</a:t>
            </a:r>
            <a:r>
              <a:rPr lang="en-US"/>
              <a:t> </a:t>
            </a:r>
            <a:r>
              <a:rPr b="1" lang="en-US"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HCS</a:t>
            </a:r>
            <a:endParaRPr/>
          </a:p>
        </p:txBody>
      </p:sp>
      <p:sp>
        <p:nvSpPr>
          <p:cNvPr id="197" name="Google Shape;197;p24"/>
          <p:cNvSpPr/>
          <p:nvPr/>
        </p:nvSpPr>
        <p:spPr>
          <a:xfrm>
            <a:off x="6537300" y="2588625"/>
            <a:ext cx="2606700" cy="8493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lang="en-US" sz="18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Conformidad de la SA</a:t>
            </a:r>
            <a:endParaRPr/>
          </a:p>
        </p:txBody>
      </p:sp>
      <p:sp>
        <p:nvSpPr>
          <p:cNvPr id="198" name="Google Shape;198;p24"/>
          <p:cNvSpPr/>
          <p:nvPr/>
        </p:nvSpPr>
        <p:spPr>
          <a:xfrm>
            <a:off x="5661149" y="5641225"/>
            <a:ext cx="3349500" cy="7317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i="0" lang="en-US" sz="1800" u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Reconocimiento oficial y validez nacional </a:t>
            </a:r>
            <a:endParaRPr/>
          </a:p>
        </p:txBody>
      </p:sp>
      <p:sp>
        <p:nvSpPr>
          <p:cNvPr id="199" name="Google Shape;199;p24"/>
          <p:cNvSpPr/>
          <p:nvPr/>
        </p:nvSpPr>
        <p:spPr>
          <a:xfrm>
            <a:off x="6200787" y="1319287"/>
            <a:ext cx="2986200" cy="6096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lang="en-US" sz="18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Aprobación en CPE</a:t>
            </a:r>
            <a:endParaRPr/>
          </a:p>
        </p:txBody>
      </p:sp>
      <p:sp>
        <p:nvSpPr>
          <p:cNvPr id="200" name="Google Shape;200;p24"/>
          <p:cNvSpPr/>
          <p:nvPr/>
        </p:nvSpPr>
        <p:spPr>
          <a:xfrm>
            <a:off x="2699906" y="1484997"/>
            <a:ext cx="684300" cy="308100"/>
          </a:xfrm>
          <a:prstGeom prst="rightArrow">
            <a:avLst>
              <a:gd fmla="val 19579" name="adj1"/>
              <a:gd fmla="val 50000" name="adj2"/>
            </a:avLst>
          </a:prstGeom>
          <a:solidFill>
            <a:schemeClr val="accent1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01" name="Google Shape;201;p24"/>
          <p:cNvSpPr/>
          <p:nvPr/>
        </p:nvSpPr>
        <p:spPr>
          <a:xfrm flipH="1" rot="-5400000">
            <a:off x="7488750" y="2084150"/>
            <a:ext cx="520200" cy="349200"/>
          </a:xfrm>
          <a:prstGeom prst="rightArrow">
            <a:avLst>
              <a:gd fmla="val 14430" name="adj1"/>
              <a:gd fmla="val 50000" name="adj2"/>
            </a:avLst>
          </a:prstGeom>
          <a:solidFill>
            <a:schemeClr val="accent1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02" name="Google Shape;202;p24"/>
          <p:cNvSpPr/>
          <p:nvPr/>
        </p:nvSpPr>
        <p:spPr>
          <a:xfrm rot="10800000">
            <a:off x="4603368" y="3039098"/>
            <a:ext cx="1788557" cy="445377"/>
          </a:xfrm>
          <a:custGeom>
            <a:rect b="b" l="l" r="r" t="t"/>
            <a:pathLst>
              <a:path extrusionOk="0" h="534987" w="1933575">
                <a:moveTo>
                  <a:pt x="0" y="401240"/>
                </a:moveTo>
                <a:lnTo>
                  <a:pt x="1732955" y="401240"/>
                </a:lnTo>
                <a:lnTo>
                  <a:pt x="1732955" y="133747"/>
                </a:lnTo>
                <a:lnTo>
                  <a:pt x="1666082" y="133747"/>
                </a:lnTo>
                <a:lnTo>
                  <a:pt x="1799828" y="0"/>
                </a:lnTo>
                <a:lnTo>
                  <a:pt x="1933575" y="133747"/>
                </a:lnTo>
                <a:lnTo>
                  <a:pt x="1866702" y="133747"/>
                </a:lnTo>
                <a:lnTo>
                  <a:pt x="1866702" y="534987"/>
                </a:lnTo>
                <a:lnTo>
                  <a:pt x="0" y="534987"/>
                </a:lnTo>
                <a:close/>
              </a:path>
            </a:pathLst>
          </a:custGeom>
          <a:solidFill>
            <a:schemeClr val="accent1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03" name="Google Shape;203;p24"/>
          <p:cNvSpPr/>
          <p:nvPr/>
        </p:nvSpPr>
        <p:spPr>
          <a:xfrm flipH="1" rot="10800000">
            <a:off x="5481950" y="3886785"/>
            <a:ext cx="2420810" cy="374491"/>
          </a:xfrm>
          <a:custGeom>
            <a:rect b="b" l="l" r="r" t="t"/>
            <a:pathLst>
              <a:path extrusionOk="0" h="534987" w="1806575">
                <a:moveTo>
                  <a:pt x="0" y="401240"/>
                </a:moveTo>
                <a:lnTo>
                  <a:pt x="1605955" y="401240"/>
                </a:lnTo>
                <a:lnTo>
                  <a:pt x="1605955" y="133747"/>
                </a:lnTo>
                <a:lnTo>
                  <a:pt x="1539082" y="133747"/>
                </a:lnTo>
                <a:lnTo>
                  <a:pt x="1672828" y="0"/>
                </a:lnTo>
                <a:lnTo>
                  <a:pt x="1806575" y="133747"/>
                </a:lnTo>
                <a:lnTo>
                  <a:pt x="1739702" y="133747"/>
                </a:lnTo>
                <a:lnTo>
                  <a:pt x="1739702" y="534987"/>
                </a:lnTo>
                <a:lnTo>
                  <a:pt x="0" y="534987"/>
                </a:lnTo>
                <a:close/>
              </a:path>
            </a:pathLst>
          </a:custGeom>
          <a:solidFill>
            <a:schemeClr val="accent1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04" name="Google Shape;204;p24"/>
          <p:cNvSpPr/>
          <p:nvPr/>
        </p:nvSpPr>
        <p:spPr>
          <a:xfrm rot="5400000">
            <a:off x="7647005" y="5136463"/>
            <a:ext cx="387300" cy="366600"/>
          </a:xfrm>
          <a:prstGeom prst="rightArrow">
            <a:avLst>
              <a:gd fmla="val 14430" name="adj1"/>
              <a:gd fmla="val 50000" name="adj2"/>
            </a:avLst>
          </a:prstGeom>
          <a:solidFill>
            <a:schemeClr val="accent1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05" name="Google Shape;205;p24"/>
          <p:cNvSpPr/>
          <p:nvPr/>
        </p:nvSpPr>
        <p:spPr>
          <a:xfrm>
            <a:off x="953300" y="2089956"/>
            <a:ext cx="1398600" cy="1339200"/>
          </a:xfrm>
          <a:prstGeom prst="verticalScroll">
            <a:avLst>
              <a:gd fmla="val 12500" name="adj"/>
            </a:avLst>
          </a:prstGeom>
          <a:solidFill>
            <a:schemeClr val="lt1"/>
          </a:solidFill>
          <a:ln cap="rnd" cmpd="sng" w="19050">
            <a:solidFill>
              <a:srgbClr val="91865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rebuchet MS"/>
              <a:buNone/>
            </a:pPr>
            <a:r>
              <a:rPr b="0" i="0" lang="en-US" sz="1200" u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Creación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rebuchet MS"/>
              <a:buNone/>
            </a:pPr>
            <a:r>
              <a:rPr b="0" i="0" lang="en-US" sz="1200" u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Y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rebuchet MS"/>
              <a:buNone/>
            </a:pPr>
            <a:r>
              <a:rPr b="0" i="0" lang="en-US" sz="1200" u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Modificación de Carreras del Art.  LES y Pregrado</a:t>
            </a:r>
            <a:endParaRPr/>
          </a:p>
        </p:txBody>
      </p:sp>
      <p:sp>
        <p:nvSpPr>
          <p:cNvPr id="206" name="Google Shape;206;p24"/>
          <p:cNvSpPr/>
          <p:nvPr/>
        </p:nvSpPr>
        <p:spPr>
          <a:xfrm>
            <a:off x="3409962" y="2087513"/>
            <a:ext cx="2251200" cy="849300"/>
          </a:xfrm>
          <a:prstGeom prst="verticalScroll">
            <a:avLst>
              <a:gd fmla="val 12500" name="adj"/>
            </a:avLst>
          </a:prstGeom>
          <a:solidFill>
            <a:schemeClr val="lt1"/>
          </a:solidFill>
          <a:ln cap="rnd" cmpd="sng" w="19050">
            <a:solidFill>
              <a:srgbClr val="91865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76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rebuchet MS"/>
              <a:buChar char="-"/>
            </a:pPr>
            <a:r>
              <a:rPr b="0" i="0" lang="en-US" sz="1200" u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 Marco Normativo Externo</a:t>
            </a:r>
            <a:endParaRPr/>
          </a:p>
          <a:p>
            <a:pPr indent="-76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rebuchet MS"/>
              <a:buChar char="-"/>
            </a:pPr>
            <a:r>
              <a:rPr b="0" i="0" lang="en-US" sz="1200" u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 Marco Normativo Interno</a:t>
            </a:r>
            <a:endParaRPr/>
          </a:p>
          <a:p>
            <a:pPr indent="-76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rebuchet MS"/>
              <a:buChar char="-"/>
            </a:pPr>
            <a:r>
              <a:rPr b="0" i="0" lang="en-US" sz="1200" u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 Metodología</a:t>
            </a:r>
            <a:endParaRPr/>
          </a:p>
        </p:txBody>
      </p:sp>
      <p:sp>
        <p:nvSpPr>
          <p:cNvPr id="207" name="Google Shape;207;p24"/>
          <p:cNvSpPr/>
          <p:nvPr/>
        </p:nvSpPr>
        <p:spPr>
          <a:xfrm>
            <a:off x="5441468" y="1509597"/>
            <a:ext cx="684300" cy="308100"/>
          </a:xfrm>
          <a:prstGeom prst="rightArrow">
            <a:avLst>
              <a:gd fmla="val 19579" name="adj1"/>
              <a:gd fmla="val 50000" name="adj2"/>
            </a:avLst>
          </a:prstGeom>
          <a:solidFill>
            <a:schemeClr val="accent1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08" name="Google Shape;208;p24"/>
          <p:cNvSpPr/>
          <p:nvPr/>
        </p:nvSpPr>
        <p:spPr>
          <a:xfrm>
            <a:off x="2160350" y="3586375"/>
            <a:ext cx="3206100" cy="7317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lang="en-US" sz="18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Dictamen Favorable CAP Oferta Académica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5"/>
          <p:cNvSpPr txBox="1"/>
          <p:nvPr>
            <p:ph type="title"/>
          </p:nvPr>
        </p:nvSpPr>
        <p:spPr>
          <a:xfrm>
            <a:off x="410750" y="270125"/>
            <a:ext cx="9177000" cy="63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None/>
            </a:pPr>
            <a:r>
              <a:rPr b="1" lang="en-US" sz="3200"/>
              <a:t>Proceso UNLu: Generación del proyecto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rebuchet MS"/>
              <a:buNone/>
            </a:pPr>
            <a:r>
              <a:t/>
            </a:r>
            <a:endParaRPr b="1" sz="3200"/>
          </a:p>
        </p:txBody>
      </p:sp>
      <p:sp>
        <p:nvSpPr>
          <p:cNvPr id="214" name="Google Shape;214;p25"/>
          <p:cNvSpPr txBox="1"/>
          <p:nvPr/>
        </p:nvSpPr>
        <p:spPr>
          <a:xfrm>
            <a:off x="8589962" y="6067425"/>
            <a:ext cx="6843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Trebuchet MS"/>
              <a:buNone/>
            </a:pPr>
            <a:fld id="{00000000-1234-1234-1234-123412341234}" type="slidenum">
              <a:rPr b="0" i="0" lang="en-US" sz="90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  <a:endParaRPr/>
          </a:p>
        </p:txBody>
      </p:sp>
      <p:sp>
        <p:nvSpPr>
          <p:cNvPr id="215" name="Google Shape;215;p25"/>
          <p:cNvSpPr/>
          <p:nvPr/>
        </p:nvSpPr>
        <p:spPr>
          <a:xfrm>
            <a:off x="719162" y="1345362"/>
            <a:ext cx="1866900" cy="5874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rnd" cmpd="sng" w="19050">
            <a:solidFill>
              <a:srgbClr val="38761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i="0" lang="en-US" sz="1800" u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Proyecto</a:t>
            </a:r>
            <a:endParaRPr/>
          </a:p>
        </p:txBody>
      </p:sp>
      <p:sp>
        <p:nvSpPr>
          <p:cNvPr id="216" name="Google Shape;216;p25"/>
          <p:cNvSpPr/>
          <p:nvPr/>
        </p:nvSpPr>
        <p:spPr>
          <a:xfrm>
            <a:off x="3498050" y="1333500"/>
            <a:ext cx="1868400" cy="6603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i="0" lang="en-US" sz="1800" u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Evaluación Curricular</a:t>
            </a:r>
            <a:endParaRPr/>
          </a:p>
        </p:txBody>
      </p:sp>
      <p:sp>
        <p:nvSpPr>
          <p:cNvPr id="217" name="Google Shape;217;p25"/>
          <p:cNvSpPr/>
          <p:nvPr/>
        </p:nvSpPr>
        <p:spPr>
          <a:xfrm>
            <a:off x="6715050" y="4410900"/>
            <a:ext cx="2420700" cy="5874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i="0" lang="en-US" sz="1800" u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Aprobación</a:t>
            </a:r>
            <a:r>
              <a:rPr lang="en-US"/>
              <a:t> </a:t>
            </a:r>
            <a:r>
              <a:rPr b="1" lang="en-US"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HCS</a:t>
            </a:r>
            <a:endParaRPr/>
          </a:p>
        </p:txBody>
      </p:sp>
      <p:sp>
        <p:nvSpPr>
          <p:cNvPr id="218" name="Google Shape;218;p25"/>
          <p:cNvSpPr/>
          <p:nvPr/>
        </p:nvSpPr>
        <p:spPr>
          <a:xfrm>
            <a:off x="6537300" y="2588625"/>
            <a:ext cx="2606700" cy="8493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lang="en-US" sz="18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Conformidad de la SA</a:t>
            </a:r>
            <a:endParaRPr/>
          </a:p>
        </p:txBody>
      </p:sp>
      <p:sp>
        <p:nvSpPr>
          <p:cNvPr id="219" name="Google Shape;219;p25"/>
          <p:cNvSpPr/>
          <p:nvPr/>
        </p:nvSpPr>
        <p:spPr>
          <a:xfrm>
            <a:off x="5661149" y="5641225"/>
            <a:ext cx="3349500" cy="7317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i="0" lang="en-US" sz="1800" u="non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Reconocimiento oficial y validez nacional </a:t>
            </a:r>
            <a:endParaRPr/>
          </a:p>
        </p:txBody>
      </p:sp>
      <p:sp>
        <p:nvSpPr>
          <p:cNvPr id="220" name="Google Shape;220;p25"/>
          <p:cNvSpPr/>
          <p:nvPr/>
        </p:nvSpPr>
        <p:spPr>
          <a:xfrm>
            <a:off x="6200787" y="1319287"/>
            <a:ext cx="2986200" cy="6096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lang="en-US" sz="18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Aprobación en CPE</a:t>
            </a:r>
            <a:endParaRPr/>
          </a:p>
        </p:txBody>
      </p:sp>
      <p:sp>
        <p:nvSpPr>
          <p:cNvPr id="221" name="Google Shape;221;p25"/>
          <p:cNvSpPr/>
          <p:nvPr/>
        </p:nvSpPr>
        <p:spPr>
          <a:xfrm>
            <a:off x="2699906" y="1484997"/>
            <a:ext cx="684300" cy="308100"/>
          </a:xfrm>
          <a:prstGeom prst="rightArrow">
            <a:avLst>
              <a:gd fmla="val 19579" name="adj1"/>
              <a:gd fmla="val 50000" name="adj2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22" name="Google Shape;222;p25"/>
          <p:cNvSpPr/>
          <p:nvPr/>
        </p:nvSpPr>
        <p:spPr>
          <a:xfrm flipH="1" rot="-5400000">
            <a:off x="7488750" y="2084150"/>
            <a:ext cx="520200" cy="349200"/>
          </a:xfrm>
          <a:prstGeom prst="rightArrow">
            <a:avLst>
              <a:gd fmla="val 14430" name="adj1"/>
              <a:gd fmla="val 50000" name="adj2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23" name="Google Shape;223;p25"/>
          <p:cNvSpPr/>
          <p:nvPr/>
        </p:nvSpPr>
        <p:spPr>
          <a:xfrm rot="10800000">
            <a:off x="4603368" y="3039098"/>
            <a:ext cx="1788557" cy="445377"/>
          </a:xfrm>
          <a:custGeom>
            <a:rect b="b" l="l" r="r" t="t"/>
            <a:pathLst>
              <a:path extrusionOk="0" h="534987" w="1933575">
                <a:moveTo>
                  <a:pt x="0" y="401240"/>
                </a:moveTo>
                <a:lnTo>
                  <a:pt x="1732955" y="401240"/>
                </a:lnTo>
                <a:lnTo>
                  <a:pt x="1732955" y="133747"/>
                </a:lnTo>
                <a:lnTo>
                  <a:pt x="1666082" y="133747"/>
                </a:lnTo>
                <a:lnTo>
                  <a:pt x="1799828" y="0"/>
                </a:lnTo>
                <a:lnTo>
                  <a:pt x="1933575" y="133747"/>
                </a:lnTo>
                <a:lnTo>
                  <a:pt x="1866702" y="133747"/>
                </a:lnTo>
                <a:lnTo>
                  <a:pt x="1866702" y="534987"/>
                </a:lnTo>
                <a:lnTo>
                  <a:pt x="0" y="534987"/>
                </a:lnTo>
                <a:close/>
              </a:path>
            </a:pathLst>
          </a:cu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24" name="Google Shape;224;p25"/>
          <p:cNvSpPr/>
          <p:nvPr/>
        </p:nvSpPr>
        <p:spPr>
          <a:xfrm flipH="1" rot="10800000">
            <a:off x="5481950" y="3886785"/>
            <a:ext cx="2420810" cy="374491"/>
          </a:xfrm>
          <a:custGeom>
            <a:rect b="b" l="l" r="r" t="t"/>
            <a:pathLst>
              <a:path extrusionOk="0" h="534987" w="1806575">
                <a:moveTo>
                  <a:pt x="0" y="401240"/>
                </a:moveTo>
                <a:lnTo>
                  <a:pt x="1605955" y="401240"/>
                </a:lnTo>
                <a:lnTo>
                  <a:pt x="1605955" y="133747"/>
                </a:lnTo>
                <a:lnTo>
                  <a:pt x="1539082" y="133747"/>
                </a:lnTo>
                <a:lnTo>
                  <a:pt x="1672828" y="0"/>
                </a:lnTo>
                <a:lnTo>
                  <a:pt x="1806575" y="133747"/>
                </a:lnTo>
                <a:lnTo>
                  <a:pt x="1739702" y="133747"/>
                </a:lnTo>
                <a:lnTo>
                  <a:pt x="1739702" y="534987"/>
                </a:lnTo>
                <a:lnTo>
                  <a:pt x="0" y="534987"/>
                </a:lnTo>
                <a:close/>
              </a:path>
            </a:pathLst>
          </a:cu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25" name="Google Shape;225;p25"/>
          <p:cNvSpPr/>
          <p:nvPr/>
        </p:nvSpPr>
        <p:spPr>
          <a:xfrm rot="5400000">
            <a:off x="7647005" y="5136463"/>
            <a:ext cx="387300" cy="366600"/>
          </a:xfrm>
          <a:prstGeom prst="rightArrow">
            <a:avLst>
              <a:gd fmla="val 14430" name="adj1"/>
              <a:gd fmla="val 50000" name="adj2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26" name="Google Shape;226;p25"/>
          <p:cNvSpPr/>
          <p:nvPr/>
        </p:nvSpPr>
        <p:spPr>
          <a:xfrm>
            <a:off x="953300" y="2089969"/>
            <a:ext cx="1398600" cy="1339200"/>
          </a:xfrm>
          <a:prstGeom prst="verticalScroll">
            <a:avLst>
              <a:gd fmla="val 12500" name="adj"/>
            </a:avLst>
          </a:prstGeom>
          <a:solidFill>
            <a:schemeClr val="lt1"/>
          </a:solidFill>
          <a:ln cap="rnd" cmpd="sng" w="19050">
            <a:solidFill>
              <a:schemeClr val="accent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rebuchet MS"/>
              <a:buNone/>
            </a:pPr>
            <a:r>
              <a:rPr b="0" i="0" lang="en-US" sz="12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Creación </a:t>
            </a:r>
            <a:endParaRPr>
              <a:solidFill>
                <a:schemeClr val="dk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rebuchet MS"/>
              <a:buNone/>
            </a:pPr>
            <a:r>
              <a:rPr b="0" i="0" lang="en-US" sz="12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Y</a:t>
            </a:r>
            <a:endParaRPr>
              <a:solidFill>
                <a:schemeClr val="dk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rebuchet MS"/>
              <a:buNone/>
            </a:pPr>
            <a:r>
              <a:rPr b="0" i="0" lang="en-US" sz="120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Modificación de Carreras del Art.  LES y Pregrado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27" name="Google Shape;227;p25"/>
          <p:cNvSpPr/>
          <p:nvPr/>
        </p:nvSpPr>
        <p:spPr>
          <a:xfrm>
            <a:off x="3409962" y="2087513"/>
            <a:ext cx="2251200" cy="849300"/>
          </a:xfrm>
          <a:prstGeom prst="verticalScroll">
            <a:avLst>
              <a:gd fmla="val 12500" name="adj"/>
            </a:avLst>
          </a:prstGeom>
          <a:solidFill>
            <a:schemeClr val="lt2"/>
          </a:solidFill>
          <a:ln cap="rnd" cmpd="sng" w="19050">
            <a:solidFill>
              <a:srgbClr val="89898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76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rebuchet MS"/>
              <a:buChar char="-"/>
            </a:pPr>
            <a:r>
              <a:rPr b="0" i="0" lang="en-US" sz="12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 Marco Normativo Externo</a:t>
            </a:r>
            <a:endParaRPr>
              <a:solidFill>
                <a:schemeClr val="lt1"/>
              </a:solidFill>
            </a:endParaRPr>
          </a:p>
          <a:p>
            <a:pPr indent="-76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rebuchet MS"/>
              <a:buChar char="-"/>
            </a:pPr>
            <a:r>
              <a:rPr b="0" i="0" lang="en-US" sz="12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 Marco Normativo Interno</a:t>
            </a:r>
            <a:endParaRPr>
              <a:solidFill>
                <a:schemeClr val="lt1"/>
              </a:solidFill>
            </a:endParaRPr>
          </a:p>
          <a:p>
            <a:pPr indent="-76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Trebuchet MS"/>
              <a:buChar char="-"/>
            </a:pPr>
            <a:r>
              <a:rPr b="0" i="0" lang="en-US" sz="12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 Metodología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228" name="Google Shape;228;p25"/>
          <p:cNvSpPr/>
          <p:nvPr/>
        </p:nvSpPr>
        <p:spPr>
          <a:xfrm>
            <a:off x="5441468" y="1509597"/>
            <a:ext cx="684300" cy="308100"/>
          </a:xfrm>
          <a:prstGeom prst="rightArrow">
            <a:avLst>
              <a:gd fmla="val 19579" name="adj1"/>
              <a:gd fmla="val 50000" name="adj2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29" name="Google Shape;229;p25"/>
          <p:cNvSpPr/>
          <p:nvPr/>
        </p:nvSpPr>
        <p:spPr>
          <a:xfrm>
            <a:off x="2160350" y="3586375"/>
            <a:ext cx="3206100" cy="7317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rnd" cmpd="sng" w="19050">
            <a:solidFill>
              <a:srgbClr val="688E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rebuchet MS"/>
              <a:buNone/>
            </a:pPr>
            <a:r>
              <a:rPr b="1" lang="en-US" sz="18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Dictamen Favorable CAP </a:t>
            </a:r>
            <a:r>
              <a:rPr b="1" lang="en-US"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Oferta Académica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1_Faceta">
  <a:themeElements>
    <a:clrScheme name="Faceta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aceta">
  <a:themeElements>
    <a:clrScheme name="Faceta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